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3" r:id="rId5"/>
  </p:sldMasterIdLst>
  <p:notesMasterIdLst>
    <p:notesMasterId r:id="rId31"/>
  </p:notesMasterIdLst>
  <p:sldIdLst>
    <p:sldId id="343" r:id="rId6"/>
    <p:sldId id="335" r:id="rId7"/>
    <p:sldId id="412" r:id="rId8"/>
    <p:sldId id="447" r:id="rId9"/>
    <p:sldId id="1128" r:id="rId10"/>
    <p:sldId id="1134" r:id="rId11"/>
    <p:sldId id="1135" r:id="rId12"/>
    <p:sldId id="1129" r:id="rId13"/>
    <p:sldId id="1131" r:id="rId14"/>
    <p:sldId id="1146" r:id="rId15"/>
    <p:sldId id="1139" r:id="rId16"/>
    <p:sldId id="1133" r:id="rId17"/>
    <p:sldId id="1130" r:id="rId18"/>
    <p:sldId id="1136" r:id="rId19"/>
    <p:sldId id="1143" r:id="rId20"/>
    <p:sldId id="1137" r:id="rId21"/>
    <p:sldId id="1138" r:id="rId22"/>
    <p:sldId id="1140" r:id="rId23"/>
    <p:sldId id="1141" r:id="rId24"/>
    <p:sldId id="1142" r:id="rId25"/>
    <p:sldId id="1144" r:id="rId26"/>
    <p:sldId id="1145" r:id="rId27"/>
    <p:sldId id="1127" r:id="rId28"/>
    <p:sldId id="441" r:id="rId29"/>
    <p:sldId id="346" r:id="rId30"/>
  </p:sldIdLst>
  <p:sldSz cx="12192000" cy="6858000"/>
  <p:notesSz cx="6858000" cy="14097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k Swedberg" initials="NS" lastIdx="4" clrIdx="0">
    <p:extLst>
      <p:ext uri="{19B8F6BF-5375-455C-9EA6-DF929625EA0E}">
        <p15:presenceInfo xmlns:p15="http://schemas.microsoft.com/office/powerpoint/2012/main" userId="S::nswedberg@myboyum.com::cec83d5a-7d7d-4660-8632-497b298a821c" providerId="AD"/>
      </p:ext>
    </p:extLst>
  </p:cmAuthor>
  <p:cmAuthor id="2" name="Tiffany Shermak" initials="TS" lastIdx="9" clrIdx="1">
    <p:extLst>
      <p:ext uri="{19B8F6BF-5375-455C-9EA6-DF929625EA0E}">
        <p15:presenceInfo xmlns:p15="http://schemas.microsoft.com/office/powerpoint/2012/main" userId="S::tshermak@myboyum.com::85459895-4d33-4172-8158-a18e714515d5" providerId="AD"/>
      </p:ext>
    </p:extLst>
  </p:cmAuthor>
  <p:cmAuthor id="3" name="Stacy Shaw" initials="SS" lastIdx="4" clrIdx="2">
    <p:extLst>
      <p:ext uri="{19B8F6BF-5375-455C-9EA6-DF929625EA0E}">
        <p15:presenceInfo xmlns:p15="http://schemas.microsoft.com/office/powerpoint/2012/main" userId="S::sshaw@myboyum.com::e5010a25-e04b-46a6-b003-afe4cde55980" providerId="AD"/>
      </p:ext>
    </p:extLst>
  </p:cmAuthor>
  <p:cmAuthor id="4" name="Lawrence Davidson" initials="LD" lastIdx="1" clrIdx="3">
    <p:extLst>
      <p:ext uri="{19B8F6BF-5375-455C-9EA6-DF929625EA0E}">
        <p15:presenceInfo xmlns:p15="http://schemas.microsoft.com/office/powerpoint/2012/main" userId="S::ldavidson@myboyum.com::ab51c0a6-bc21-4dd1-9c3e-dcccc4d046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F4D57B-5340-476C-AFDF-97B5869B1016}" v="39" dt="2022-02-21T18:24:15.9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2" autoAdjust="0"/>
    <p:restoredTop sz="93236" autoAdjust="0"/>
  </p:normalViewPr>
  <p:slideViewPr>
    <p:cSldViewPr snapToGrid="0">
      <p:cViewPr varScale="1">
        <p:scale>
          <a:sx n="122" d="100"/>
          <a:sy n="122" d="100"/>
        </p:scale>
        <p:origin x="108" y="122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J. Wittich" userId="S::cwittich@myboyum.com::86a5243c-a3bc-4dad-bc7a-7a599acd571a" providerId="AD" clId="Web-{A3F4D57B-5340-476C-AFDF-97B5869B1016}"/>
    <pc:docChg chg="modSld">
      <pc:chgData name="Christopher J. Wittich" userId="S::cwittich@myboyum.com::86a5243c-a3bc-4dad-bc7a-7a599acd571a" providerId="AD" clId="Web-{A3F4D57B-5340-476C-AFDF-97B5869B1016}" dt="2022-02-21T18:24:15.991" v="18" actId="14100"/>
      <pc:docMkLst>
        <pc:docMk/>
      </pc:docMkLst>
      <pc:sldChg chg="modSp">
        <pc:chgData name="Christopher J. Wittich" userId="S::cwittich@myboyum.com::86a5243c-a3bc-4dad-bc7a-7a599acd571a" providerId="AD" clId="Web-{A3F4D57B-5340-476C-AFDF-97B5869B1016}" dt="2022-02-21T18:24:15.991" v="18" actId="14100"/>
        <pc:sldMkLst>
          <pc:docMk/>
          <pc:sldMk cId="3635132853" sldId="346"/>
        </pc:sldMkLst>
        <pc:spChg chg="mod">
          <ac:chgData name="Christopher J. Wittich" userId="S::cwittich@myboyum.com::86a5243c-a3bc-4dad-bc7a-7a599acd571a" providerId="AD" clId="Web-{A3F4D57B-5340-476C-AFDF-97B5869B1016}" dt="2022-02-21T18:24:15.991" v="18" actId="14100"/>
          <ac:spMkLst>
            <pc:docMk/>
            <pc:sldMk cId="3635132853" sldId="346"/>
            <ac:spMk id="8" creationId="{D49F47A0-0172-431A-98D0-60E310B402A0}"/>
          </ac:spMkLst>
        </pc:spChg>
        <pc:spChg chg="mod">
          <ac:chgData name="Christopher J. Wittich" userId="S::cwittich@myboyum.com::86a5243c-a3bc-4dad-bc7a-7a599acd571a" providerId="AD" clId="Web-{A3F4D57B-5340-476C-AFDF-97B5869B1016}" dt="2022-02-21T18:23:45.678" v="2" actId="20577"/>
          <ac:spMkLst>
            <pc:docMk/>
            <pc:sldMk cId="3635132853" sldId="346"/>
            <ac:spMk id="17" creationId="{A256B19D-86F7-4C5F-A6A8-85AD013A4216}"/>
          </ac:spMkLst>
        </pc:spChg>
        <pc:spChg chg="mod">
          <ac:chgData name="Christopher J. Wittich" userId="S::cwittich@myboyum.com::86a5243c-a3bc-4dad-bc7a-7a599acd571a" providerId="AD" clId="Web-{A3F4D57B-5340-476C-AFDF-97B5869B1016}" dt="2022-02-21T18:23:56.272" v="10" actId="20577"/>
          <ac:spMkLst>
            <pc:docMk/>
            <pc:sldMk cId="3635132853" sldId="346"/>
            <ac:spMk id="18" creationId="{8BC96894-187B-4A4E-93B3-C93758CA772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BE9EE2-3CAA-45FA-A462-88E84CB79D59}"/>
              </a:ext>
            </a:extLst>
          </p:cNvPr>
          <p:cNvSpPr>
            <a:spLocks noGrp="1"/>
          </p:cNvSpPr>
          <p:nvPr>
            <p:ph type="hdr" sz="quarter"/>
          </p:nvPr>
        </p:nvSpPr>
        <p:spPr>
          <a:xfrm>
            <a:off x="0" y="0"/>
            <a:ext cx="3037840" cy="46277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65A24566-59CE-4909-8D16-6ED728321AC3}"/>
              </a:ext>
            </a:extLst>
          </p:cNvPr>
          <p:cNvSpPr>
            <a:spLocks noGrp="1"/>
          </p:cNvSpPr>
          <p:nvPr>
            <p:ph type="dt" idx="1"/>
          </p:nvPr>
        </p:nvSpPr>
        <p:spPr>
          <a:xfrm>
            <a:off x="3970938" y="0"/>
            <a:ext cx="3037840" cy="462770"/>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A194B603-11BE-4831-8E89-8EC2C3531CBC}" type="datetimeFigureOut">
              <a:rPr lang="en-US"/>
              <a:pPr>
                <a:defRPr/>
              </a:pPr>
              <a:t>1/2/2024</a:t>
            </a:fld>
            <a:endParaRPr lang="en-US"/>
          </a:p>
        </p:txBody>
      </p:sp>
      <p:sp>
        <p:nvSpPr>
          <p:cNvPr id="4" name="Slide Image Placeholder 3">
            <a:extLst>
              <a:ext uri="{FF2B5EF4-FFF2-40B4-BE49-F238E27FC236}">
                <a16:creationId xmlns:a16="http://schemas.microsoft.com/office/drawing/2014/main" id="{F2DEA7B7-A584-40D2-84A7-D84BC82BBD6B}"/>
              </a:ext>
            </a:extLst>
          </p:cNvPr>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ACFB356-CC0D-4BD2-BFC9-D2911B714640}"/>
              </a:ext>
            </a:extLst>
          </p:cNvPr>
          <p:cNvSpPr>
            <a:spLocks noGrp="1"/>
          </p:cNvSpPr>
          <p:nvPr>
            <p:ph type="body" sz="quarter" idx="3"/>
          </p:nvPr>
        </p:nvSpPr>
        <p:spPr>
          <a:xfrm>
            <a:off x="701040" y="4438749"/>
            <a:ext cx="5608320" cy="3631704"/>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469C03B-F708-471F-AA3E-E24C531289D7}"/>
              </a:ext>
            </a:extLst>
          </p:cNvPr>
          <p:cNvSpPr>
            <a:spLocks noGrp="1"/>
          </p:cNvSpPr>
          <p:nvPr>
            <p:ph type="ftr" sz="quarter" idx="4"/>
          </p:nvPr>
        </p:nvSpPr>
        <p:spPr>
          <a:xfrm>
            <a:off x="0" y="8760607"/>
            <a:ext cx="3037840" cy="462769"/>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E15F1845-DE8B-46F4-BCFD-FDC4D612C845}"/>
              </a:ext>
            </a:extLst>
          </p:cNvPr>
          <p:cNvSpPr>
            <a:spLocks noGrp="1"/>
          </p:cNvSpPr>
          <p:nvPr>
            <p:ph type="sldNum" sz="quarter" idx="5"/>
          </p:nvPr>
        </p:nvSpPr>
        <p:spPr>
          <a:xfrm>
            <a:off x="3970938" y="8760607"/>
            <a:ext cx="3037840" cy="462769"/>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AB1751CC-4B44-40DF-B4BF-8D9D7ACFFC5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1751CC-4B44-40DF-B4BF-8D9D7ACFFC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0785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10</a:t>
            </a:fld>
            <a:endParaRPr lang="en-US"/>
          </a:p>
        </p:txBody>
      </p:sp>
    </p:spTree>
    <p:extLst>
      <p:ext uri="{BB962C8B-B14F-4D97-AF65-F5344CB8AC3E}">
        <p14:creationId xmlns:p14="http://schemas.microsoft.com/office/powerpoint/2010/main" val="788814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11</a:t>
            </a:fld>
            <a:endParaRPr lang="en-US"/>
          </a:p>
        </p:txBody>
      </p:sp>
    </p:spTree>
    <p:extLst>
      <p:ext uri="{BB962C8B-B14F-4D97-AF65-F5344CB8AC3E}">
        <p14:creationId xmlns:p14="http://schemas.microsoft.com/office/powerpoint/2010/main" val="2754068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12</a:t>
            </a:fld>
            <a:endParaRPr lang="en-US"/>
          </a:p>
        </p:txBody>
      </p:sp>
    </p:spTree>
    <p:extLst>
      <p:ext uri="{BB962C8B-B14F-4D97-AF65-F5344CB8AC3E}">
        <p14:creationId xmlns:p14="http://schemas.microsoft.com/office/powerpoint/2010/main" val="2219044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13</a:t>
            </a:fld>
            <a:endParaRPr lang="en-US"/>
          </a:p>
        </p:txBody>
      </p:sp>
    </p:spTree>
    <p:extLst>
      <p:ext uri="{BB962C8B-B14F-4D97-AF65-F5344CB8AC3E}">
        <p14:creationId xmlns:p14="http://schemas.microsoft.com/office/powerpoint/2010/main" val="87422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14</a:t>
            </a:fld>
            <a:endParaRPr lang="en-US"/>
          </a:p>
        </p:txBody>
      </p:sp>
    </p:spTree>
    <p:extLst>
      <p:ext uri="{BB962C8B-B14F-4D97-AF65-F5344CB8AC3E}">
        <p14:creationId xmlns:p14="http://schemas.microsoft.com/office/powerpoint/2010/main" val="1101171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15</a:t>
            </a:fld>
            <a:endParaRPr lang="en-US"/>
          </a:p>
        </p:txBody>
      </p:sp>
    </p:spTree>
    <p:extLst>
      <p:ext uri="{BB962C8B-B14F-4D97-AF65-F5344CB8AC3E}">
        <p14:creationId xmlns:p14="http://schemas.microsoft.com/office/powerpoint/2010/main" val="3586495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16</a:t>
            </a:fld>
            <a:endParaRPr lang="en-US"/>
          </a:p>
        </p:txBody>
      </p:sp>
    </p:spTree>
    <p:extLst>
      <p:ext uri="{BB962C8B-B14F-4D97-AF65-F5344CB8AC3E}">
        <p14:creationId xmlns:p14="http://schemas.microsoft.com/office/powerpoint/2010/main" val="693892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17</a:t>
            </a:fld>
            <a:endParaRPr lang="en-US"/>
          </a:p>
        </p:txBody>
      </p:sp>
    </p:spTree>
    <p:extLst>
      <p:ext uri="{BB962C8B-B14F-4D97-AF65-F5344CB8AC3E}">
        <p14:creationId xmlns:p14="http://schemas.microsoft.com/office/powerpoint/2010/main" val="758861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18</a:t>
            </a:fld>
            <a:endParaRPr lang="en-US"/>
          </a:p>
        </p:txBody>
      </p:sp>
    </p:spTree>
    <p:extLst>
      <p:ext uri="{BB962C8B-B14F-4D97-AF65-F5344CB8AC3E}">
        <p14:creationId xmlns:p14="http://schemas.microsoft.com/office/powerpoint/2010/main" val="3697598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19</a:t>
            </a:fld>
            <a:endParaRPr lang="en-US"/>
          </a:p>
        </p:txBody>
      </p:sp>
    </p:spTree>
    <p:extLst>
      <p:ext uri="{BB962C8B-B14F-4D97-AF65-F5344CB8AC3E}">
        <p14:creationId xmlns:p14="http://schemas.microsoft.com/office/powerpoint/2010/main" val="952415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2</a:t>
            </a:fld>
            <a:endParaRPr lang="en-US"/>
          </a:p>
        </p:txBody>
      </p:sp>
    </p:spTree>
    <p:extLst>
      <p:ext uri="{BB962C8B-B14F-4D97-AF65-F5344CB8AC3E}">
        <p14:creationId xmlns:p14="http://schemas.microsoft.com/office/powerpoint/2010/main" val="2106088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20</a:t>
            </a:fld>
            <a:endParaRPr lang="en-US"/>
          </a:p>
        </p:txBody>
      </p:sp>
    </p:spTree>
    <p:extLst>
      <p:ext uri="{BB962C8B-B14F-4D97-AF65-F5344CB8AC3E}">
        <p14:creationId xmlns:p14="http://schemas.microsoft.com/office/powerpoint/2010/main" val="2490742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21</a:t>
            </a:fld>
            <a:endParaRPr lang="en-US"/>
          </a:p>
        </p:txBody>
      </p:sp>
    </p:spTree>
    <p:extLst>
      <p:ext uri="{BB962C8B-B14F-4D97-AF65-F5344CB8AC3E}">
        <p14:creationId xmlns:p14="http://schemas.microsoft.com/office/powerpoint/2010/main" val="3149434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22</a:t>
            </a:fld>
            <a:endParaRPr lang="en-US"/>
          </a:p>
        </p:txBody>
      </p:sp>
    </p:spTree>
    <p:extLst>
      <p:ext uri="{BB962C8B-B14F-4D97-AF65-F5344CB8AC3E}">
        <p14:creationId xmlns:p14="http://schemas.microsoft.com/office/powerpoint/2010/main" val="443110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23</a:t>
            </a:fld>
            <a:endParaRPr lang="en-US"/>
          </a:p>
        </p:txBody>
      </p:sp>
    </p:spTree>
    <p:extLst>
      <p:ext uri="{BB962C8B-B14F-4D97-AF65-F5344CB8AC3E}">
        <p14:creationId xmlns:p14="http://schemas.microsoft.com/office/powerpoint/2010/main" val="1451608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AB1751CC-4B44-40DF-B4BF-8D9D7ACFFC5D}" type="slidenum">
              <a:rPr lang="en-US"/>
              <a:pPr>
                <a:defRPr/>
              </a:pPr>
              <a:t>24</a:t>
            </a:fld>
            <a:endParaRPr lang="en-US"/>
          </a:p>
        </p:txBody>
      </p:sp>
    </p:spTree>
    <p:extLst>
      <p:ext uri="{BB962C8B-B14F-4D97-AF65-F5344CB8AC3E}">
        <p14:creationId xmlns:p14="http://schemas.microsoft.com/office/powerpoint/2010/main" val="1509097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3</a:t>
            </a:fld>
            <a:endParaRPr lang="en-US"/>
          </a:p>
        </p:txBody>
      </p:sp>
    </p:spTree>
    <p:extLst>
      <p:ext uri="{BB962C8B-B14F-4D97-AF65-F5344CB8AC3E}">
        <p14:creationId xmlns:p14="http://schemas.microsoft.com/office/powerpoint/2010/main" val="2736268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4</a:t>
            </a:fld>
            <a:endParaRPr lang="en-US"/>
          </a:p>
        </p:txBody>
      </p:sp>
    </p:spTree>
    <p:extLst>
      <p:ext uri="{BB962C8B-B14F-4D97-AF65-F5344CB8AC3E}">
        <p14:creationId xmlns:p14="http://schemas.microsoft.com/office/powerpoint/2010/main" val="3932244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5</a:t>
            </a:fld>
            <a:endParaRPr lang="en-US"/>
          </a:p>
        </p:txBody>
      </p:sp>
    </p:spTree>
    <p:extLst>
      <p:ext uri="{BB962C8B-B14F-4D97-AF65-F5344CB8AC3E}">
        <p14:creationId xmlns:p14="http://schemas.microsoft.com/office/powerpoint/2010/main" val="4125098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6</a:t>
            </a:fld>
            <a:endParaRPr lang="en-US"/>
          </a:p>
        </p:txBody>
      </p:sp>
    </p:spTree>
    <p:extLst>
      <p:ext uri="{BB962C8B-B14F-4D97-AF65-F5344CB8AC3E}">
        <p14:creationId xmlns:p14="http://schemas.microsoft.com/office/powerpoint/2010/main" val="1163804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7</a:t>
            </a:fld>
            <a:endParaRPr lang="en-US"/>
          </a:p>
        </p:txBody>
      </p:sp>
    </p:spTree>
    <p:extLst>
      <p:ext uri="{BB962C8B-B14F-4D97-AF65-F5344CB8AC3E}">
        <p14:creationId xmlns:p14="http://schemas.microsoft.com/office/powerpoint/2010/main" val="3901738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8</a:t>
            </a:fld>
            <a:endParaRPr lang="en-US"/>
          </a:p>
        </p:txBody>
      </p:sp>
    </p:spTree>
    <p:extLst>
      <p:ext uri="{BB962C8B-B14F-4D97-AF65-F5344CB8AC3E}">
        <p14:creationId xmlns:p14="http://schemas.microsoft.com/office/powerpoint/2010/main" val="4139872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BF07EDC7-1D2E-45CF-8355-145F1A5B3673}" type="slidenum">
              <a:rPr lang="en-US" smtClean="0"/>
              <a:t>9</a:t>
            </a:fld>
            <a:endParaRPr lang="en-US"/>
          </a:p>
        </p:txBody>
      </p:sp>
    </p:spTree>
    <p:extLst>
      <p:ext uri="{BB962C8B-B14F-4D97-AF65-F5344CB8AC3E}">
        <p14:creationId xmlns:p14="http://schemas.microsoft.com/office/powerpoint/2010/main" val="337110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FB700-044A-8249-933F-E0539922EE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30FE0E-CD81-C34B-A36F-71848C8D17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83DAA6-E8CB-4048-B0B6-127E0116A65A}"/>
              </a:ext>
            </a:extLst>
          </p:cNvPr>
          <p:cNvSpPr>
            <a:spLocks noGrp="1"/>
          </p:cNvSpPr>
          <p:nvPr>
            <p:ph type="dt" sz="half" idx="10"/>
          </p:nvPr>
        </p:nvSpPr>
        <p:spPr/>
        <p:txBody>
          <a:bodyPr/>
          <a:lstStyle>
            <a:lvl1pPr>
              <a:defRPr/>
            </a:lvl1pPr>
          </a:lstStyle>
          <a:p>
            <a:pPr>
              <a:defRPr/>
            </a:pPr>
            <a:r>
              <a:rPr lang="en-US"/>
              <a:t>June 6, 2018</a:t>
            </a:r>
          </a:p>
        </p:txBody>
      </p:sp>
      <p:sp>
        <p:nvSpPr>
          <p:cNvPr id="5" name="Footer Placeholder 4">
            <a:extLst>
              <a:ext uri="{FF2B5EF4-FFF2-40B4-BE49-F238E27FC236}">
                <a16:creationId xmlns:a16="http://schemas.microsoft.com/office/drawing/2014/main" id="{B0DF568F-03A6-481B-A4C1-2EC0980835F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DF79BC9-03B2-4101-B6EB-5C2A3FC4D530}"/>
              </a:ext>
            </a:extLst>
          </p:cNvPr>
          <p:cNvSpPr>
            <a:spLocks noGrp="1"/>
          </p:cNvSpPr>
          <p:nvPr>
            <p:ph type="sldNum" sz="quarter" idx="12"/>
          </p:nvPr>
        </p:nvSpPr>
        <p:spPr/>
        <p:txBody>
          <a:bodyPr/>
          <a:lstStyle>
            <a:lvl1pPr>
              <a:defRPr/>
            </a:lvl1pPr>
          </a:lstStyle>
          <a:p>
            <a:pPr>
              <a:defRPr/>
            </a:pPr>
            <a:fld id="{77990E15-4A2A-4E23-BAB9-57F5440B0D5C}" type="slidenum">
              <a:rPr lang="en-US"/>
              <a:pPr>
                <a:defRPr/>
              </a:pPr>
              <a:t>‹#›</a:t>
            </a:fld>
            <a:endParaRPr lang="en-US"/>
          </a:p>
        </p:txBody>
      </p:sp>
    </p:spTree>
    <p:extLst>
      <p:ext uri="{BB962C8B-B14F-4D97-AF65-F5344CB8AC3E}">
        <p14:creationId xmlns:p14="http://schemas.microsoft.com/office/powerpoint/2010/main" val="2550383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3CEE5-238B-CA46-8F09-1851AC5BC1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DE51E4-6274-F44A-8921-BA2504615B0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026432-39EE-4412-A963-E39B432718B1}"/>
              </a:ext>
            </a:extLst>
          </p:cNvPr>
          <p:cNvSpPr>
            <a:spLocks noGrp="1"/>
          </p:cNvSpPr>
          <p:nvPr>
            <p:ph type="dt" sz="half" idx="10"/>
          </p:nvPr>
        </p:nvSpPr>
        <p:spPr/>
        <p:txBody>
          <a:bodyPr/>
          <a:lstStyle>
            <a:lvl1pPr>
              <a:defRPr/>
            </a:lvl1pPr>
          </a:lstStyle>
          <a:p>
            <a:pPr>
              <a:defRPr/>
            </a:pPr>
            <a:r>
              <a:rPr lang="en-US"/>
              <a:t>June 6, 2018</a:t>
            </a:r>
          </a:p>
        </p:txBody>
      </p:sp>
      <p:sp>
        <p:nvSpPr>
          <p:cNvPr id="5" name="Footer Placeholder 4">
            <a:extLst>
              <a:ext uri="{FF2B5EF4-FFF2-40B4-BE49-F238E27FC236}">
                <a16:creationId xmlns:a16="http://schemas.microsoft.com/office/drawing/2014/main" id="{23409393-FDDA-4C7F-A025-88CE98DA47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4F821DF-8F4E-48F9-A1B0-53D26AA97CE2}"/>
              </a:ext>
            </a:extLst>
          </p:cNvPr>
          <p:cNvSpPr>
            <a:spLocks noGrp="1"/>
          </p:cNvSpPr>
          <p:nvPr>
            <p:ph type="sldNum" sz="quarter" idx="12"/>
          </p:nvPr>
        </p:nvSpPr>
        <p:spPr/>
        <p:txBody>
          <a:bodyPr/>
          <a:lstStyle>
            <a:lvl1pPr>
              <a:defRPr/>
            </a:lvl1pPr>
          </a:lstStyle>
          <a:p>
            <a:pPr>
              <a:defRPr/>
            </a:pPr>
            <a:fld id="{40B4712C-C79E-450A-821D-6F644E08F50F}" type="slidenum">
              <a:rPr lang="en-US"/>
              <a:pPr>
                <a:defRPr/>
              </a:pPr>
              <a:t>‹#›</a:t>
            </a:fld>
            <a:endParaRPr lang="en-US"/>
          </a:p>
        </p:txBody>
      </p:sp>
    </p:spTree>
    <p:extLst>
      <p:ext uri="{BB962C8B-B14F-4D97-AF65-F5344CB8AC3E}">
        <p14:creationId xmlns:p14="http://schemas.microsoft.com/office/powerpoint/2010/main" val="1718347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56A474-B7D9-7D47-B25B-09492D7DBF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701722-BA0E-D240-92BC-6B3FE6D1CE7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AC44E9-0799-45EB-B5C7-75DF8B2BC8A6}"/>
              </a:ext>
            </a:extLst>
          </p:cNvPr>
          <p:cNvSpPr>
            <a:spLocks noGrp="1"/>
          </p:cNvSpPr>
          <p:nvPr>
            <p:ph type="dt" sz="half" idx="10"/>
          </p:nvPr>
        </p:nvSpPr>
        <p:spPr/>
        <p:txBody>
          <a:bodyPr/>
          <a:lstStyle>
            <a:lvl1pPr>
              <a:defRPr/>
            </a:lvl1pPr>
          </a:lstStyle>
          <a:p>
            <a:pPr>
              <a:defRPr/>
            </a:pPr>
            <a:r>
              <a:rPr lang="en-US"/>
              <a:t>June 6, 2018</a:t>
            </a:r>
          </a:p>
        </p:txBody>
      </p:sp>
      <p:sp>
        <p:nvSpPr>
          <p:cNvPr id="5" name="Footer Placeholder 4">
            <a:extLst>
              <a:ext uri="{FF2B5EF4-FFF2-40B4-BE49-F238E27FC236}">
                <a16:creationId xmlns:a16="http://schemas.microsoft.com/office/drawing/2014/main" id="{27FD5D73-EFC9-4EB5-BD34-AAACA12434B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C5154BC-BBFF-4DEA-84C1-76F7B91C1A50}"/>
              </a:ext>
            </a:extLst>
          </p:cNvPr>
          <p:cNvSpPr>
            <a:spLocks noGrp="1"/>
          </p:cNvSpPr>
          <p:nvPr>
            <p:ph type="sldNum" sz="quarter" idx="12"/>
          </p:nvPr>
        </p:nvSpPr>
        <p:spPr/>
        <p:txBody>
          <a:bodyPr/>
          <a:lstStyle>
            <a:lvl1pPr>
              <a:defRPr/>
            </a:lvl1pPr>
          </a:lstStyle>
          <a:p>
            <a:pPr>
              <a:defRPr/>
            </a:pPr>
            <a:fld id="{EC788982-EC79-42F4-AB3D-1C9E03D8A70B}" type="slidenum">
              <a:rPr lang="en-US"/>
              <a:pPr>
                <a:defRPr/>
              </a:pPr>
              <a:t>‹#›</a:t>
            </a:fld>
            <a:endParaRPr lang="en-US"/>
          </a:p>
        </p:txBody>
      </p:sp>
    </p:spTree>
    <p:extLst>
      <p:ext uri="{BB962C8B-B14F-4D97-AF65-F5344CB8AC3E}">
        <p14:creationId xmlns:p14="http://schemas.microsoft.com/office/powerpoint/2010/main" val="1876227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5995"/>
            </a:lvl1pPr>
          </a:lstStyle>
          <a:p>
            <a:r>
              <a:rPr lang="en-US"/>
              <a:t>Click to edit Master title style</a:t>
            </a:r>
            <a:endParaRPr lang="en-US" dirty="0"/>
          </a:p>
        </p:txBody>
      </p:sp>
      <p:sp>
        <p:nvSpPr>
          <p:cNvPr id="3" name="Subtitle 2"/>
          <p:cNvSpPr>
            <a:spLocks noGrp="1"/>
          </p:cNvSpPr>
          <p:nvPr>
            <p:ph type="subTitle" idx="1"/>
          </p:nvPr>
        </p:nvSpPr>
        <p:spPr>
          <a:xfrm>
            <a:off x="1524000" y="3602040"/>
            <a:ext cx="9144000" cy="1655761"/>
          </a:xfrm>
          <a:prstGeom prst="rect">
            <a:avLst/>
          </a:prstGeom>
        </p:spPr>
        <p:txBody>
          <a:bodyPr/>
          <a:lstStyle>
            <a:lvl1pPr marL="0" indent="0" algn="ctr">
              <a:buNone/>
              <a:defRPr sz="2397"/>
            </a:lvl1pPr>
            <a:lvl2pPr marL="456777" indent="0" algn="ctr">
              <a:buNone/>
              <a:defRPr sz="1999"/>
            </a:lvl2pPr>
            <a:lvl3pPr marL="913554" indent="0" algn="ctr">
              <a:buNone/>
              <a:defRPr sz="1799"/>
            </a:lvl3pPr>
            <a:lvl4pPr marL="1370331" indent="0" algn="ctr">
              <a:buNone/>
              <a:defRPr sz="1599"/>
            </a:lvl4pPr>
            <a:lvl5pPr marL="1827109" indent="0" algn="ctr">
              <a:buNone/>
              <a:defRPr sz="1599"/>
            </a:lvl5pPr>
            <a:lvl6pPr marL="2283886" indent="0" algn="ctr">
              <a:buNone/>
              <a:defRPr sz="1599"/>
            </a:lvl6pPr>
            <a:lvl7pPr marL="2740662" indent="0" algn="ctr">
              <a:buNone/>
              <a:defRPr sz="1599"/>
            </a:lvl7pPr>
            <a:lvl8pPr marL="3197440" indent="0" algn="ctr">
              <a:buNone/>
              <a:defRPr sz="1599"/>
            </a:lvl8pPr>
            <a:lvl9pPr marL="3654217" indent="0" algn="ctr">
              <a:buNone/>
              <a:defRPr sz="1599"/>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3"/>
            <a:ext cx="2743200" cy="365124"/>
          </a:xfrm>
          <a:prstGeom prst="rect">
            <a:avLst/>
          </a:prstGeom>
        </p:spPr>
        <p:txBody>
          <a:bodyPr/>
          <a:lstStyle/>
          <a:p>
            <a:fld id="{2AE2CADB-04C3-4F24-B41C-3D350F769F74}" type="datetimeFigureOut">
              <a:rPr lang="en-IN" smtClean="0">
                <a:solidFill>
                  <a:prstClr val="black">
                    <a:tint val="75000"/>
                  </a:prstClr>
                </a:solidFill>
              </a:rPr>
              <a:pPr/>
              <a:t>02-01-2024</a:t>
            </a:fld>
            <a:endParaRPr lang="en-IN" dirty="0">
              <a:solidFill>
                <a:prstClr val="black">
                  <a:tint val="75000"/>
                </a:prstClr>
              </a:solidFill>
            </a:endParaRPr>
          </a:p>
        </p:txBody>
      </p:sp>
      <p:sp>
        <p:nvSpPr>
          <p:cNvPr id="5" name="Footer Placeholder 4"/>
          <p:cNvSpPr>
            <a:spLocks noGrp="1"/>
          </p:cNvSpPr>
          <p:nvPr>
            <p:ph type="ftr" sz="quarter" idx="11"/>
          </p:nvPr>
        </p:nvSpPr>
        <p:spPr>
          <a:xfrm>
            <a:off x="4038600" y="6356353"/>
            <a:ext cx="4114800" cy="365124"/>
          </a:xfrm>
          <a:prstGeom prst="rect">
            <a:avLst/>
          </a:prstGeom>
        </p:spPr>
        <p:txBody>
          <a:bodyPr/>
          <a:lstStyle/>
          <a:p>
            <a:endParaRPr lang="en-IN" dirty="0">
              <a:solidFill>
                <a:prstClr val="black">
                  <a:tint val="75000"/>
                </a:prstClr>
              </a:solidFill>
            </a:endParaRPr>
          </a:p>
        </p:txBody>
      </p:sp>
      <p:sp>
        <p:nvSpPr>
          <p:cNvPr id="6" name="Slide Number Placeholder 5"/>
          <p:cNvSpPr>
            <a:spLocks noGrp="1"/>
          </p:cNvSpPr>
          <p:nvPr>
            <p:ph type="sldNum" sz="quarter" idx="12"/>
          </p:nvPr>
        </p:nvSpPr>
        <p:spPr>
          <a:xfrm>
            <a:off x="8610600" y="6356353"/>
            <a:ext cx="2743200" cy="365124"/>
          </a:xfrm>
          <a:prstGeom prst="rect">
            <a:avLst/>
          </a:prstGeom>
        </p:spPr>
        <p:txBody>
          <a:bodyPr/>
          <a:lstStyle/>
          <a:p>
            <a:fld id="{D45481D5-0DE6-4321-ADEA-42D9FBDCC30F}" type="slidenum">
              <a:rPr lang="en-IN" smtClean="0">
                <a:solidFill>
                  <a:prstClr val="black">
                    <a:tint val="75000"/>
                  </a:prstClr>
                </a:solidFill>
              </a:rPr>
              <a:pPr/>
              <a:t>‹#›</a:t>
            </a:fld>
            <a:endParaRPr lang="en-IN" dirty="0">
              <a:solidFill>
                <a:prstClr val="black">
                  <a:tint val="75000"/>
                </a:prstClr>
              </a:solidFill>
            </a:endParaRPr>
          </a:p>
        </p:txBody>
      </p:sp>
    </p:spTree>
    <p:extLst>
      <p:ext uri="{BB962C8B-B14F-4D97-AF65-F5344CB8AC3E}">
        <p14:creationId xmlns:p14="http://schemas.microsoft.com/office/powerpoint/2010/main" val="297938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A0966-EC45-584E-B51E-AFF5D83359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B71C9B-C10F-2842-8210-ACC40AB2CEC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660B37-EB23-4B19-B93D-33A774EFA812}"/>
              </a:ext>
            </a:extLst>
          </p:cNvPr>
          <p:cNvSpPr>
            <a:spLocks noGrp="1"/>
          </p:cNvSpPr>
          <p:nvPr>
            <p:ph type="dt" sz="half" idx="10"/>
          </p:nvPr>
        </p:nvSpPr>
        <p:spPr/>
        <p:txBody>
          <a:bodyPr/>
          <a:lstStyle>
            <a:lvl1pPr>
              <a:defRPr/>
            </a:lvl1pPr>
          </a:lstStyle>
          <a:p>
            <a:pPr>
              <a:defRPr/>
            </a:pPr>
            <a:r>
              <a:rPr lang="en-US"/>
              <a:t>June 6, 2018</a:t>
            </a:r>
          </a:p>
        </p:txBody>
      </p:sp>
      <p:sp>
        <p:nvSpPr>
          <p:cNvPr id="5" name="Footer Placeholder 4">
            <a:extLst>
              <a:ext uri="{FF2B5EF4-FFF2-40B4-BE49-F238E27FC236}">
                <a16:creationId xmlns:a16="http://schemas.microsoft.com/office/drawing/2014/main" id="{092F7B0D-A880-4800-9E69-94CD5E2DFF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43EAEFD-84D4-433F-A75B-CA36CCCD533C}"/>
              </a:ext>
            </a:extLst>
          </p:cNvPr>
          <p:cNvSpPr>
            <a:spLocks noGrp="1"/>
          </p:cNvSpPr>
          <p:nvPr>
            <p:ph type="sldNum" sz="quarter" idx="12"/>
          </p:nvPr>
        </p:nvSpPr>
        <p:spPr/>
        <p:txBody>
          <a:bodyPr/>
          <a:lstStyle>
            <a:lvl1pPr>
              <a:defRPr/>
            </a:lvl1pPr>
          </a:lstStyle>
          <a:p>
            <a:pPr>
              <a:defRPr/>
            </a:pPr>
            <a:fld id="{481C65C5-7F16-4CE4-95F1-2B89ED0EB855}" type="slidenum">
              <a:rPr lang="en-US"/>
              <a:pPr>
                <a:defRPr/>
              </a:pPr>
              <a:t>‹#›</a:t>
            </a:fld>
            <a:endParaRPr lang="en-US"/>
          </a:p>
        </p:txBody>
      </p:sp>
    </p:spTree>
    <p:extLst>
      <p:ext uri="{BB962C8B-B14F-4D97-AF65-F5344CB8AC3E}">
        <p14:creationId xmlns:p14="http://schemas.microsoft.com/office/powerpoint/2010/main" val="4181135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F3C54-E046-BA4B-B16B-17DFF52459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D5F494-4834-D747-9387-13AF3DE20F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26E9356-21B6-4601-9F8F-6A62233ECF31}"/>
              </a:ext>
            </a:extLst>
          </p:cNvPr>
          <p:cNvSpPr>
            <a:spLocks noGrp="1"/>
          </p:cNvSpPr>
          <p:nvPr>
            <p:ph type="dt" sz="half" idx="10"/>
          </p:nvPr>
        </p:nvSpPr>
        <p:spPr/>
        <p:txBody>
          <a:bodyPr/>
          <a:lstStyle>
            <a:lvl1pPr>
              <a:defRPr/>
            </a:lvl1pPr>
          </a:lstStyle>
          <a:p>
            <a:pPr>
              <a:defRPr/>
            </a:pPr>
            <a:r>
              <a:rPr lang="en-US"/>
              <a:t>June 6, 2018</a:t>
            </a:r>
          </a:p>
        </p:txBody>
      </p:sp>
      <p:sp>
        <p:nvSpPr>
          <p:cNvPr id="5" name="Footer Placeholder 4">
            <a:extLst>
              <a:ext uri="{FF2B5EF4-FFF2-40B4-BE49-F238E27FC236}">
                <a16:creationId xmlns:a16="http://schemas.microsoft.com/office/drawing/2014/main" id="{A9375246-5F31-4377-870B-44D92DC3799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696ACF9-A7BD-4B8D-841C-B45F261BE08E}"/>
              </a:ext>
            </a:extLst>
          </p:cNvPr>
          <p:cNvSpPr>
            <a:spLocks noGrp="1"/>
          </p:cNvSpPr>
          <p:nvPr>
            <p:ph type="sldNum" sz="quarter" idx="12"/>
          </p:nvPr>
        </p:nvSpPr>
        <p:spPr/>
        <p:txBody>
          <a:bodyPr/>
          <a:lstStyle>
            <a:lvl1pPr>
              <a:defRPr/>
            </a:lvl1pPr>
          </a:lstStyle>
          <a:p>
            <a:pPr>
              <a:defRPr/>
            </a:pPr>
            <a:fld id="{7E27FDF6-5840-4462-96BF-22145513AF19}" type="slidenum">
              <a:rPr lang="en-US"/>
              <a:pPr>
                <a:defRPr/>
              </a:pPr>
              <a:t>‹#›</a:t>
            </a:fld>
            <a:endParaRPr lang="en-US"/>
          </a:p>
        </p:txBody>
      </p:sp>
    </p:spTree>
    <p:extLst>
      <p:ext uri="{BB962C8B-B14F-4D97-AF65-F5344CB8AC3E}">
        <p14:creationId xmlns:p14="http://schemas.microsoft.com/office/powerpoint/2010/main" val="3978149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2117D-4A55-134F-AAAD-B2786D30D8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2C2707-224C-6746-AB83-B5EE9C3D6A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1306F0-2AC9-4F41-B49E-9CF78A29592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72E0050-8D67-425F-8C95-852B7AEA135B}"/>
              </a:ext>
            </a:extLst>
          </p:cNvPr>
          <p:cNvSpPr>
            <a:spLocks noGrp="1"/>
          </p:cNvSpPr>
          <p:nvPr>
            <p:ph type="dt" sz="half" idx="10"/>
          </p:nvPr>
        </p:nvSpPr>
        <p:spPr/>
        <p:txBody>
          <a:bodyPr/>
          <a:lstStyle>
            <a:lvl1pPr>
              <a:defRPr/>
            </a:lvl1pPr>
          </a:lstStyle>
          <a:p>
            <a:pPr>
              <a:defRPr/>
            </a:pPr>
            <a:r>
              <a:rPr lang="en-US"/>
              <a:t>June 6, 2018</a:t>
            </a:r>
          </a:p>
        </p:txBody>
      </p:sp>
      <p:sp>
        <p:nvSpPr>
          <p:cNvPr id="6" name="Footer Placeholder 4">
            <a:extLst>
              <a:ext uri="{FF2B5EF4-FFF2-40B4-BE49-F238E27FC236}">
                <a16:creationId xmlns:a16="http://schemas.microsoft.com/office/drawing/2014/main" id="{1669354B-63B2-4196-BC38-DECC9BB2577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9808BD-6472-4528-AAD0-354CADC386E6}"/>
              </a:ext>
            </a:extLst>
          </p:cNvPr>
          <p:cNvSpPr>
            <a:spLocks noGrp="1"/>
          </p:cNvSpPr>
          <p:nvPr>
            <p:ph type="sldNum" sz="quarter" idx="12"/>
          </p:nvPr>
        </p:nvSpPr>
        <p:spPr/>
        <p:txBody>
          <a:bodyPr/>
          <a:lstStyle>
            <a:lvl1pPr>
              <a:defRPr/>
            </a:lvl1pPr>
          </a:lstStyle>
          <a:p>
            <a:pPr>
              <a:defRPr/>
            </a:pPr>
            <a:fld id="{CFC080C3-A7A8-43B5-889E-241AE08E29F1}" type="slidenum">
              <a:rPr lang="en-US"/>
              <a:pPr>
                <a:defRPr/>
              </a:pPr>
              <a:t>‹#›</a:t>
            </a:fld>
            <a:endParaRPr lang="en-US"/>
          </a:p>
        </p:txBody>
      </p:sp>
    </p:spTree>
    <p:extLst>
      <p:ext uri="{BB962C8B-B14F-4D97-AF65-F5344CB8AC3E}">
        <p14:creationId xmlns:p14="http://schemas.microsoft.com/office/powerpoint/2010/main" val="3856490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2B46E-FEE0-9848-B603-4BA1F6969F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53DC98-050C-DF4B-B663-D5B1C8E73E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F49654C-0E83-4542-B2BD-CE2B840229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8B6312-FF1C-514D-9FF8-7B0A3879E6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A5F3370-C3D1-2D47-B122-9F1341221E9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21D4EE3-9BC6-44F2-9DAD-1A4E9FA1FAAF}"/>
              </a:ext>
            </a:extLst>
          </p:cNvPr>
          <p:cNvSpPr>
            <a:spLocks noGrp="1"/>
          </p:cNvSpPr>
          <p:nvPr>
            <p:ph type="dt" sz="half" idx="10"/>
          </p:nvPr>
        </p:nvSpPr>
        <p:spPr/>
        <p:txBody>
          <a:bodyPr/>
          <a:lstStyle>
            <a:lvl1pPr>
              <a:defRPr/>
            </a:lvl1pPr>
          </a:lstStyle>
          <a:p>
            <a:pPr>
              <a:defRPr/>
            </a:pPr>
            <a:r>
              <a:rPr lang="en-US"/>
              <a:t>June 6, 2018</a:t>
            </a:r>
          </a:p>
        </p:txBody>
      </p:sp>
      <p:sp>
        <p:nvSpPr>
          <p:cNvPr id="8" name="Footer Placeholder 4">
            <a:extLst>
              <a:ext uri="{FF2B5EF4-FFF2-40B4-BE49-F238E27FC236}">
                <a16:creationId xmlns:a16="http://schemas.microsoft.com/office/drawing/2014/main" id="{D799D854-D0B6-43EB-8715-38AD950B435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017DA0B-B0FC-4539-A6B3-6D70407E9654}"/>
              </a:ext>
            </a:extLst>
          </p:cNvPr>
          <p:cNvSpPr>
            <a:spLocks noGrp="1"/>
          </p:cNvSpPr>
          <p:nvPr>
            <p:ph type="sldNum" sz="quarter" idx="12"/>
          </p:nvPr>
        </p:nvSpPr>
        <p:spPr/>
        <p:txBody>
          <a:bodyPr/>
          <a:lstStyle>
            <a:lvl1pPr>
              <a:defRPr/>
            </a:lvl1pPr>
          </a:lstStyle>
          <a:p>
            <a:pPr>
              <a:defRPr/>
            </a:pPr>
            <a:fld id="{96225488-A3D1-463F-9BFD-9AAE65BE0DD4}" type="slidenum">
              <a:rPr lang="en-US"/>
              <a:pPr>
                <a:defRPr/>
              </a:pPr>
              <a:t>‹#›</a:t>
            </a:fld>
            <a:endParaRPr lang="en-US"/>
          </a:p>
        </p:txBody>
      </p:sp>
    </p:spTree>
    <p:extLst>
      <p:ext uri="{BB962C8B-B14F-4D97-AF65-F5344CB8AC3E}">
        <p14:creationId xmlns:p14="http://schemas.microsoft.com/office/powerpoint/2010/main" val="628508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C7D67-B712-DC4C-A176-C01D45D28E96}"/>
              </a:ext>
            </a:extLst>
          </p:cNvPr>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FD8C1C3-FB08-4F96-A8B3-833211396785}"/>
              </a:ext>
            </a:extLst>
          </p:cNvPr>
          <p:cNvSpPr>
            <a:spLocks noGrp="1"/>
          </p:cNvSpPr>
          <p:nvPr>
            <p:ph type="dt" sz="half" idx="10"/>
          </p:nvPr>
        </p:nvSpPr>
        <p:spPr/>
        <p:txBody>
          <a:bodyPr/>
          <a:lstStyle>
            <a:lvl1pPr>
              <a:defRPr/>
            </a:lvl1pPr>
          </a:lstStyle>
          <a:p>
            <a:pPr>
              <a:defRPr/>
            </a:pPr>
            <a:r>
              <a:rPr lang="en-US"/>
              <a:t>June 6, 2018</a:t>
            </a:r>
          </a:p>
        </p:txBody>
      </p:sp>
      <p:sp>
        <p:nvSpPr>
          <p:cNvPr id="4" name="Footer Placeholder 4">
            <a:extLst>
              <a:ext uri="{FF2B5EF4-FFF2-40B4-BE49-F238E27FC236}">
                <a16:creationId xmlns:a16="http://schemas.microsoft.com/office/drawing/2014/main" id="{D32DE2C0-C50A-4E64-8FF9-AAA836A878B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8CD8E2D7-04AC-450D-B676-A3CD9C9EA935}"/>
              </a:ext>
            </a:extLst>
          </p:cNvPr>
          <p:cNvSpPr>
            <a:spLocks noGrp="1"/>
          </p:cNvSpPr>
          <p:nvPr>
            <p:ph type="sldNum" sz="quarter" idx="12"/>
          </p:nvPr>
        </p:nvSpPr>
        <p:spPr/>
        <p:txBody>
          <a:bodyPr/>
          <a:lstStyle>
            <a:lvl1pPr>
              <a:defRPr/>
            </a:lvl1pPr>
          </a:lstStyle>
          <a:p>
            <a:pPr>
              <a:defRPr/>
            </a:pPr>
            <a:fld id="{972A0245-2F21-4CF2-A8AF-AF9743E4C745}" type="slidenum">
              <a:rPr lang="en-US"/>
              <a:pPr>
                <a:defRPr/>
              </a:pPr>
              <a:t>‹#›</a:t>
            </a:fld>
            <a:endParaRPr lang="en-US"/>
          </a:p>
        </p:txBody>
      </p:sp>
    </p:spTree>
    <p:extLst>
      <p:ext uri="{BB962C8B-B14F-4D97-AF65-F5344CB8AC3E}">
        <p14:creationId xmlns:p14="http://schemas.microsoft.com/office/powerpoint/2010/main" val="4003914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5EA077F-55E3-48FA-A6A0-EB0E585D86E3}"/>
              </a:ext>
            </a:extLst>
          </p:cNvPr>
          <p:cNvSpPr>
            <a:spLocks noGrp="1"/>
          </p:cNvSpPr>
          <p:nvPr>
            <p:ph type="dt" sz="half" idx="10"/>
          </p:nvPr>
        </p:nvSpPr>
        <p:spPr/>
        <p:txBody>
          <a:bodyPr/>
          <a:lstStyle>
            <a:lvl1pPr>
              <a:defRPr/>
            </a:lvl1pPr>
          </a:lstStyle>
          <a:p>
            <a:pPr>
              <a:defRPr/>
            </a:pPr>
            <a:r>
              <a:rPr lang="en-US"/>
              <a:t>June 6, 2018</a:t>
            </a:r>
          </a:p>
        </p:txBody>
      </p:sp>
      <p:sp>
        <p:nvSpPr>
          <p:cNvPr id="3" name="Footer Placeholder 4">
            <a:extLst>
              <a:ext uri="{FF2B5EF4-FFF2-40B4-BE49-F238E27FC236}">
                <a16:creationId xmlns:a16="http://schemas.microsoft.com/office/drawing/2014/main" id="{8595C79C-EA3F-405C-9F66-97109DF00AB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63C9A21-6FC8-4222-81C8-322244F1BDD8}"/>
              </a:ext>
            </a:extLst>
          </p:cNvPr>
          <p:cNvSpPr>
            <a:spLocks noGrp="1"/>
          </p:cNvSpPr>
          <p:nvPr>
            <p:ph type="sldNum" sz="quarter" idx="12"/>
          </p:nvPr>
        </p:nvSpPr>
        <p:spPr/>
        <p:txBody>
          <a:bodyPr/>
          <a:lstStyle>
            <a:lvl1pPr>
              <a:defRPr/>
            </a:lvl1pPr>
          </a:lstStyle>
          <a:p>
            <a:pPr>
              <a:defRPr/>
            </a:pPr>
            <a:fld id="{1A49FBDF-FD67-4CFA-A435-EE0B9B6AE34D}" type="slidenum">
              <a:rPr lang="en-US"/>
              <a:pPr>
                <a:defRPr/>
              </a:pPr>
              <a:t>‹#›</a:t>
            </a:fld>
            <a:endParaRPr lang="en-US"/>
          </a:p>
        </p:txBody>
      </p:sp>
    </p:spTree>
    <p:extLst>
      <p:ext uri="{BB962C8B-B14F-4D97-AF65-F5344CB8AC3E}">
        <p14:creationId xmlns:p14="http://schemas.microsoft.com/office/powerpoint/2010/main" val="3573762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95670-71F0-9A4C-A5F4-1543253E64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DC7645-C35B-B44B-BC8C-D3F0D897E3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B54569-3B71-A44C-B116-9D207AD65E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CA9B4315-4E81-4C81-A927-45EB990D3B73}"/>
              </a:ext>
            </a:extLst>
          </p:cNvPr>
          <p:cNvSpPr>
            <a:spLocks noGrp="1"/>
          </p:cNvSpPr>
          <p:nvPr>
            <p:ph type="dt" sz="half" idx="10"/>
          </p:nvPr>
        </p:nvSpPr>
        <p:spPr/>
        <p:txBody>
          <a:bodyPr/>
          <a:lstStyle>
            <a:lvl1pPr>
              <a:defRPr/>
            </a:lvl1pPr>
          </a:lstStyle>
          <a:p>
            <a:pPr>
              <a:defRPr/>
            </a:pPr>
            <a:r>
              <a:rPr lang="en-US"/>
              <a:t>June 6, 2018</a:t>
            </a:r>
          </a:p>
        </p:txBody>
      </p:sp>
      <p:sp>
        <p:nvSpPr>
          <p:cNvPr id="6" name="Footer Placeholder 4">
            <a:extLst>
              <a:ext uri="{FF2B5EF4-FFF2-40B4-BE49-F238E27FC236}">
                <a16:creationId xmlns:a16="http://schemas.microsoft.com/office/drawing/2014/main" id="{277C340F-C710-4AB0-9BB7-12833C85C18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1D0F7A7-579D-4504-95D9-EFFA71CCFED8}"/>
              </a:ext>
            </a:extLst>
          </p:cNvPr>
          <p:cNvSpPr>
            <a:spLocks noGrp="1"/>
          </p:cNvSpPr>
          <p:nvPr>
            <p:ph type="sldNum" sz="quarter" idx="12"/>
          </p:nvPr>
        </p:nvSpPr>
        <p:spPr/>
        <p:txBody>
          <a:bodyPr/>
          <a:lstStyle>
            <a:lvl1pPr>
              <a:defRPr/>
            </a:lvl1pPr>
          </a:lstStyle>
          <a:p>
            <a:pPr>
              <a:defRPr/>
            </a:pPr>
            <a:fld id="{2643B876-AAB9-4313-B20C-B01B035B354B}" type="slidenum">
              <a:rPr lang="en-US"/>
              <a:pPr>
                <a:defRPr/>
              </a:pPr>
              <a:t>‹#›</a:t>
            </a:fld>
            <a:endParaRPr lang="en-US"/>
          </a:p>
        </p:txBody>
      </p:sp>
    </p:spTree>
    <p:extLst>
      <p:ext uri="{BB962C8B-B14F-4D97-AF65-F5344CB8AC3E}">
        <p14:creationId xmlns:p14="http://schemas.microsoft.com/office/powerpoint/2010/main" val="480207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4B0DB-2DAA-1A4C-8051-1AB20A5BDA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7C8367-0745-B643-BB31-BA8634A84438}"/>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F7EED309-00CD-E740-8FDD-9079913FB3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1FD1B06D-D0E1-4F9E-955A-99FF30385D66}"/>
              </a:ext>
            </a:extLst>
          </p:cNvPr>
          <p:cNvSpPr>
            <a:spLocks noGrp="1"/>
          </p:cNvSpPr>
          <p:nvPr>
            <p:ph type="dt" sz="half" idx="10"/>
          </p:nvPr>
        </p:nvSpPr>
        <p:spPr/>
        <p:txBody>
          <a:bodyPr/>
          <a:lstStyle>
            <a:lvl1pPr>
              <a:defRPr/>
            </a:lvl1pPr>
          </a:lstStyle>
          <a:p>
            <a:pPr>
              <a:defRPr/>
            </a:pPr>
            <a:r>
              <a:rPr lang="en-US"/>
              <a:t>June 6, 2018</a:t>
            </a:r>
          </a:p>
        </p:txBody>
      </p:sp>
      <p:sp>
        <p:nvSpPr>
          <p:cNvPr id="6" name="Footer Placeholder 4">
            <a:extLst>
              <a:ext uri="{FF2B5EF4-FFF2-40B4-BE49-F238E27FC236}">
                <a16:creationId xmlns:a16="http://schemas.microsoft.com/office/drawing/2014/main" id="{852FD9AC-56D7-4AA1-878B-43EAE6BDDF6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D21B2AC-D425-45B3-AFFA-84DB33E7E912}"/>
              </a:ext>
            </a:extLst>
          </p:cNvPr>
          <p:cNvSpPr>
            <a:spLocks noGrp="1"/>
          </p:cNvSpPr>
          <p:nvPr>
            <p:ph type="sldNum" sz="quarter" idx="12"/>
          </p:nvPr>
        </p:nvSpPr>
        <p:spPr/>
        <p:txBody>
          <a:bodyPr/>
          <a:lstStyle>
            <a:lvl1pPr>
              <a:defRPr/>
            </a:lvl1pPr>
          </a:lstStyle>
          <a:p>
            <a:pPr>
              <a:defRPr/>
            </a:pPr>
            <a:fld id="{B17EB942-9B3F-4333-A19E-7150D5E23C2A}" type="slidenum">
              <a:rPr lang="en-US"/>
              <a:pPr>
                <a:defRPr/>
              </a:pPr>
              <a:t>‹#›</a:t>
            </a:fld>
            <a:endParaRPr lang="en-US"/>
          </a:p>
        </p:txBody>
      </p:sp>
    </p:spTree>
    <p:extLst>
      <p:ext uri="{BB962C8B-B14F-4D97-AF65-F5344CB8AC3E}">
        <p14:creationId xmlns:p14="http://schemas.microsoft.com/office/powerpoint/2010/main" val="3559938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8D9FAEC-0F00-46D0-8C88-512A2F3F2CF4}"/>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7093834-D3E9-4FA2-ABB8-02D096256E3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8ED2EFE-A8EA-A849-9138-2C03129AD5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r>
              <a:rPr lang="en-US"/>
              <a:t>June 6, 2018</a:t>
            </a:r>
          </a:p>
        </p:txBody>
      </p:sp>
      <p:sp>
        <p:nvSpPr>
          <p:cNvPr id="5" name="Footer Placeholder 4">
            <a:extLst>
              <a:ext uri="{FF2B5EF4-FFF2-40B4-BE49-F238E27FC236}">
                <a16:creationId xmlns:a16="http://schemas.microsoft.com/office/drawing/2014/main" id="{69F127F2-C3E2-844B-91C3-A5E584176F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5FB7339-D438-ED47-BFF8-7438EB9C30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71A4E508-F09A-4F3D-B420-60D0C734EC8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5915982"/>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3554"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389" indent="-228389" algn="l" defTabSz="913554"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66" indent="-228389" algn="l" defTabSz="913554" rtl="0" eaLnBrk="1" latinLnBrk="0" hangingPunct="1">
        <a:lnSpc>
          <a:spcPct val="90000"/>
        </a:lnSpc>
        <a:spcBef>
          <a:spcPts val="500"/>
        </a:spcBef>
        <a:buFont typeface="Arial" panose="020B0604020202020204" pitchFamily="34" charset="0"/>
        <a:buChar char="•"/>
        <a:defRPr sz="2397" kern="1200">
          <a:solidFill>
            <a:schemeClr val="tx1"/>
          </a:solidFill>
          <a:latin typeface="+mn-lt"/>
          <a:ea typeface="+mn-ea"/>
          <a:cs typeface="+mn-cs"/>
        </a:defRPr>
      </a:lvl2pPr>
      <a:lvl3pPr marL="1141942" indent="-228389" algn="l" defTabSz="913554"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8720" indent="-228389" algn="l" defTabSz="91355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5497" indent="-228389" algn="l" defTabSz="91355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2275" indent="-228389" algn="l" defTabSz="91355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69051" indent="-228389" algn="l" defTabSz="91355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5828" indent="-228389" algn="l" defTabSz="91355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2606" indent="-228389" algn="l" defTabSz="913554"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3554" rtl="0" eaLnBrk="1" latinLnBrk="0" hangingPunct="1">
        <a:defRPr sz="1799" kern="1200">
          <a:solidFill>
            <a:schemeClr val="tx1"/>
          </a:solidFill>
          <a:latin typeface="+mn-lt"/>
          <a:ea typeface="+mn-ea"/>
          <a:cs typeface="+mn-cs"/>
        </a:defRPr>
      </a:lvl1pPr>
      <a:lvl2pPr marL="456777" algn="l" defTabSz="913554" rtl="0" eaLnBrk="1" latinLnBrk="0" hangingPunct="1">
        <a:defRPr sz="1799" kern="1200">
          <a:solidFill>
            <a:schemeClr val="tx1"/>
          </a:solidFill>
          <a:latin typeface="+mn-lt"/>
          <a:ea typeface="+mn-ea"/>
          <a:cs typeface="+mn-cs"/>
        </a:defRPr>
      </a:lvl2pPr>
      <a:lvl3pPr marL="913554" algn="l" defTabSz="913554" rtl="0" eaLnBrk="1" latinLnBrk="0" hangingPunct="1">
        <a:defRPr sz="1799" kern="1200">
          <a:solidFill>
            <a:schemeClr val="tx1"/>
          </a:solidFill>
          <a:latin typeface="+mn-lt"/>
          <a:ea typeface="+mn-ea"/>
          <a:cs typeface="+mn-cs"/>
        </a:defRPr>
      </a:lvl3pPr>
      <a:lvl4pPr marL="1370331" algn="l" defTabSz="913554" rtl="0" eaLnBrk="1" latinLnBrk="0" hangingPunct="1">
        <a:defRPr sz="1799" kern="1200">
          <a:solidFill>
            <a:schemeClr val="tx1"/>
          </a:solidFill>
          <a:latin typeface="+mn-lt"/>
          <a:ea typeface="+mn-ea"/>
          <a:cs typeface="+mn-cs"/>
        </a:defRPr>
      </a:lvl4pPr>
      <a:lvl5pPr marL="1827109" algn="l" defTabSz="913554" rtl="0" eaLnBrk="1" latinLnBrk="0" hangingPunct="1">
        <a:defRPr sz="1799" kern="1200">
          <a:solidFill>
            <a:schemeClr val="tx1"/>
          </a:solidFill>
          <a:latin typeface="+mn-lt"/>
          <a:ea typeface="+mn-ea"/>
          <a:cs typeface="+mn-cs"/>
        </a:defRPr>
      </a:lvl5pPr>
      <a:lvl6pPr marL="2283886" algn="l" defTabSz="913554" rtl="0" eaLnBrk="1" latinLnBrk="0" hangingPunct="1">
        <a:defRPr sz="1799" kern="1200">
          <a:solidFill>
            <a:schemeClr val="tx1"/>
          </a:solidFill>
          <a:latin typeface="+mn-lt"/>
          <a:ea typeface="+mn-ea"/>
          <a:cs typeface="+mn-cs"/>
        </a:defRPr>
      </a:lvl6pPr>
      <a:lvl7pPr marL="2740662" algn="l" defTabSz="913554" rtl="0" eaLnBrk="1" latinLnBrk="0" hangingPunct="1">
        <a:defRPr sz="1799" kern="1200">
          <a:solidFill>
            <a:schemeClr val="tx1"/>
          </a:solidFill>
          <a:latin typeface="+mn-lt"/>
          <a:ea typeface="+mn-ea"/>
          <a:cs typeface="+mn-cs"/>
        </a:defRPr>
      </a:lvl7pPr>
      <a:lvl8pPr marL="3197440" algn="l" defTabSz="913554" rtl="0" eaLnBrk="1" latinLnBrk="0" hangingPunct="1">
        <a:defRPr sz="1799" kern="1200">
          <a:solidFill>
            <a:schemeClr val="tx1"/>
          </a:solidFill>
          <a:latin typeface="+mn-lt"/>
          <a:ea typeface="+mn-ea"/>
          <a:cs typeface="+mn-cs"/>
        </a:defRPr>
      </a:lvl8pPr>
      <a:lvl9pPr marL="3654217" algn="l" defTabSz="913554"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hyperlink" Target="https://www.fincen.gov/sites/default/files/shared/BOI_Small_Compliance_Guide.v1.1-FINAL.pdf" TargetMode="External"/><Relationship Id="rId4" Type="http://schemas.openxmlformats.org/officeDocument/2006/relationships/hyperlink" Target="https://www.fincen.gov/boi"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mailto:tstevens@myboyum.com" TargetMode="External"/><Relationship Id="rId5" Type="http://schemas.openxmlformats.org/officeDocument/2006/relationships/hyperlink" Target="mailto:cwittich@myboyum.com" TargetMode="Externa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4">
            <a:extLst>
              <a:ext uri="{FF2B5EF4-FFF2-40B4-BE49-F238E27FC236}">
                <a16:creationId xmlns:a16="http://schemas.microsoft.com/office/drawing/2014/main" id="{E9F16AB6-31A5-40EF-9647-9A6F7DAF6D2E}"/>
              </a:ext>
            </a:extLst>
          </p:cNvPr>
          <p:cNvPicPr>
            <a:picLocks noChangeAspect="1"/>
          </p:cNvPicPr>
          <p:nvPr/>
        </p:nvPicPr>
        <p:blipFill>
          <a:blip r:embed="rId3">
            <a:extLst>
              <a:ext uri="{28A0092B-C50C-407E-A947-70E740481C1C}">
                <a14:useLocalDpi xmlns:a14="http://schemas.microsoft.com/office/drawing/2010/main" val="0"/>
              </a:ext>
            </a:extLst>
          </a:blip>
          <a:srcRect l="49730" t="273" r="-1347" b="-273"/>
          <a:stretch>
            <a:fillRect/>
          </a:stretch>
        </p:blipFill>
        <p:spPr bwMode="auto">
          <a:xfrm>
            <a:off x="0" y="10160"/>
            <a:ext cx="4603750" cy="6159500"/>
          </a:xfrm>
          <a:prstGeom prst="rect">
            <a:avLst/>
          </a:prstGeom>
          <a:noFill/>
          <a:ln w="12700" cap="rnd">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074" name="Picture 20">
            <a:extLst>
              <a:ext uri="{FF2B5EF4-FFF2-40B4-BE49-F238E27FC236}">
                <a16:creationId xmlns:a16="http://schemas.microsoft.com/office/drawing/2014/main" id="{316A6D6A-33F1-4644-977D-B1D5019D1C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a:extLst>
              <a:ext uri="{FF2B5EF4-FFF2-40B4-BE49-F238E27FC236}">
                <a16:creationId xmlns:a16="http://schemas.microsoft.com/office/drawing/2014/main" id="{D804EF0A-5209-4713-9728-6AE31BD18110}"/>
              </a:ext>
            </a:extLst>
          </p:cNvPr>
          <p:cNvSpPr>
            <a:spLocks noGrp="1" noChangeArrowheads="1"/>
          </p:cNvSpPr>
          <p:nvPr>
            <p:ph type="ctrTitle"/>
          </p:nvPr>
        </p:nvSpPr>
        <p:spPr>
          <a:xfrm>
            <a:off x="5180986" y="1634980"/>
            <a:ext cx="6342636" cy="2427222"/>
          </a:xfrm>
        </p:spPr>
        <p:txBody>
          <a:bodyPr/>
          <a:lstStyle/>
          <a:p>
            <a:br>
              <a:rPr lang="en-US" sz="7200" dirty="0"/>
            </a:br>
            <a:r>
              <a:rPr lang="en-US" b="1" dirty="0">
                <a:latin typeface="Calibri"/>
                <a:cs typeface="Calibri Light"/>
              </a:rPr>
              <a:t>Beneficial Owner Reporting for Salons</a:t>
            </a:r>
            <a:endParaRPr lang="en-US" sz="4400" b="1" dirty="0">
              <a:latin typeface="Calibri"/>
              <a:cs typeface="Calibri Light"/>
            </a:endParaRPr>
          </a:p>
        </p:txBody>
      </p:sp>
      <p:pic>
        <p:nvPicPr>
          <p:cNvPr id="3077" name="Picture 9">
            <a:extLst>
              <a:ext uri="{FF2B5EF4-FFF2-40B4-BE49-F238E27FC236}">
                <a16:creationId xmlns:a16="http://schemas.microsoft.com/office/drawing/2014/main" id="{CB99ACCA-8A30-4C03-9F8C-1E40BBCB40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6825" y="189753"/>
            <a:ext cx="346075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Slide Number Placeholder 12">
            <a:extLst>
              <a:ext uri="{FF2B5EF4-FFF2-40B4-BE49-F238E27FC236}">
                <a16:creationId xmlns:a16="http://schemas.microsoft.com/office/drawing/2014/main" id="{2BBB48E9-0016-4B34-A670-2F2DB3FA0B5C}"/>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A82839-E301-4005-9514-D61B32BB7B6F}" type="slidenum">
              <a:rPr kumimoji="0" lang="en-US" alt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8" name="TextBox 7">
            <a:extLst>
              <a:ext uri="{FF2B5EF4-FFF2-40B4-BE49-F238E27FC236}">
                <a16:creationId xmlns:a16="http://schemas.microsoft.com/office/drawing/2014/main" id="{87299277-60FD-44FE-9EE8-A549197F8FC4}"/>
              </a:ext>
            </a:extLst>
          </p:cNvPr>
          <p:cNvSpPr txBox="1"/>
          <p:nvPr/>
        </p:nvSpPr>
        <p:spPr>
          <a:xfrm>
            <a:off x="5055916" y="4240382"/>
            <a:ext cx="6378745" cy="1077218"/>
          </a:xfrm>
          <a:prstGeom prst="rect">
            <a:avLst/>
          </a:prstGeom>
          <a:noFill/>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Calibri"/>
              </a:rPr>
              <a:t>Presented by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a:ea typeface="+mn-ea"/>
                <a:cs typeface="Calibri"/>
              </a:rPr>
              <a:t> Chris Wittich, MBT, CPA</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a:endParaRPr>
          </a:p>
        </p:txBody>
      </p:sp>
    </p:spTree>
    <p:extLst>
      <p:ext uri="{BB962C8B-B14F-4D97-AF65-F5344CB8AC3E}">
        <p14:creationId xmlns:p14="http://schemas.microsoft.com/office/powerpoint/2010/main" val="4007689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592138" y="2170185"/>
            <a:ext cx="4739183" cy="1124280"/>
          </a:xfrm>
        </p:spPr>
        <p:txBody>
          <a:bodyPr>
            <a:normAutofit fontScale="90000"/>
          </a:bodyPr>
          <a:lstStyle/>
          <a:p>
            <a:pPr algn="ctr"/>
            <a:r>
              <a:rPr lang="en-US" sz="6000" b="1" dirty="0">
                <a:solidFill>
                  <a:schemeClr val="tx1">
                    <a:lumMod val="65000"/>
                    <a:lumOff val="35000"/>
                  </a:schemeClr>
                </a:solidFill>
              </a:rPr>
              <a:t>What information is required to be on the report?</a:t>
            </a:r>
            <a:endParaRPr lang="en-US" dirty="0">
              <a:solidFill>
                <a:schemeClr val="tx1">
                  <a:lumMod val="65000"/>
                  <a:lumOff val="35000"/>
                </a:schemeClr>
              </a:solidFill>
            </a:endParaRP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10</a:t>
            </a:fld>
            <a:endParaRPr lang="en-US" altLang="en-US">
              <a:solidFill>
                <a:schemeClr val="bg1"/>
              </a:solidFill>
            </a:endParaRPr>
          </a:p>
        </p:txBody>
      </p:sp>
      <p:pic>
        <p:nvPicPr>
          <p:cNvPr id="8" name="Picture 7">
            <a:extLst>
              <a:ext uri="{FF2B5EF4-FFF2-40B4-BE49-F238E27FC236}">
                <a16:creationId xmlns:a16="http://schemas.microsoft.com/office/drawing/2014/main" id="{7B6757B9-848A-4DCB-DB7E-8ABB9CC20030}"/>
              </a:ext>
            </a:extLst>
          </p:cNvPr>
          <p:cNvPicPr>
            <a:picLocks noChangeAspect="1"/>
          </p:cNvPicPr>
          <p:nvPr/>
        </p:nvPicPr>
        <p:blipFill>
          <a:blip r:embed="rId4"/>
          <a:stretch>
            <a:fillRect/>
          </a:stretch>
        </p:blipFill>
        <p:spPr>
          <a:xfrm>
            <a:off x="5806830" y="219045"/>
            <a:ext cx="5298831" cy="5902355"/>
          </a:xfrm>
          <a:prstGeom prst="rect">
            <a:avLst/>
          </a:prstGeom>
        </p:spPr>
      </p:pic>
    </p:spTree>
    <p:extLst>
      <p:ext uri="{BB962C8B-B14F-4D97-AF65-F5344CB8AC3E}">
        <p14:creationId xmlns:p14="http://schemas.microsoft.com/office/powerpoint/2010/main" val="3191187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fontScale="90000"/>
          </a:bodyPr>
          <a:lstStyle/>
          <a:p>
            <a:pPr algn="ctr"/>
            <a:r>
              <a:rPr lang="en-US" sz="6000" b="1" dirty="0">
                <a:solidFill>
                  <a:schemeClr val="tx1">
                    <a:lumMod val="65000"/>
                    <a:lumOff val="35000"/>
                  </a:schemeClr>
                </a:solidFill>
              </a:rPr>
              <a:t>What information is required to be on the report?</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710710"/>
            <a:ext cx="10527918" cy="4172336"/>
          </a:xfrm>
        </p:spPr>
        <p:txBody>
          <a:bodyPr vert="horz" wrap="square" lIns="91440" tIns="45720" rIns="91440" bIns="45720" numCol="1" anchor="t" anchorCtr="0" compatLnSpc="1">
            <a:prstTxWarp prst="textNoShape">
              <a:avLst/>
            </a:prstTxWarp>
            <a:noAutofit/>
          </a:bodyPr>
          <a:lstStyle/>
          <a:p>
            <a:pPr marL="0" indent="0">
              <a:buNone/>
            </a:pPr>
            <a:r>
              <a:rPr lang="en-US" b="1" dirty="0">
                <a:cs typeface="Calibri"/>
              </a:rPr>
              <a:t>Business reporting:</a:t>
            </a:r>
          </a:p>
          <a:p>
            <a:r>
              <a:rPr lang="en-US" dirty="0">
                <a:cs typeface="Calibri"/>
              </a:rPr>
              <a:t>Full legal name of the reporting company and any trade or DBA names</a:t>
            </a:r>
          </a:p>
          <a:p>
            <a:r>
              <a:rPr lang="en-US" dirty="0">
                <a:cs typeface="Calibri"/>
              </a:rPr>
              <a:t>Address of principal place of business</a:t>
            </a:r>
          </a:p>
          <a:p>
            <a:r>
              <a:rPr lang="en-US" dirty="0">
                <a:cs typeface="Calibri"/>
              </a:rPr>
              <a:t>State of formation</a:t>
            </a:r>
          </a:p>
          <a:p>
            <a:r>
              <a:rPr lang="en-US" dirty="0">
                <a:cs typeface="Calibri"/>
              </a:rPr>
              <a:t>IRS EIN</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11</a:t>
            </a:fld>
            <a:endParaRPr lang="en-US" altLang="en-US">
              <a:solidFill>
                <a:schemeClr val="bg1"/>
              </a:solidFill>
            </a:endParaRPr>
          </a:p>
        </p:txBody>
      </p:sp>
    </p:spTree>
    <p:extLst>
      <p:ext uri="{BB962C8B-B14F-4D97-AF65-F5344CB8AC3E}">
        <p14:creationId xmlns:p14="http://schemas.microsoft.com/office/powerpoint/2010/main" val="1031747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fontScale="90000"/>
          </a:bodyPr>
          <a:lstStyle/>
          <a:p>
            <a:pPr algn="ctr"/>
            <a:r>
              <a:rPr lang="en-US" sz="6000" b="1" dirty="0">
                <a:solidFill>
                  <a:schemeClr val="tx1">
                    <a:lumMod val="65000"/>
                    <a:lumOff val="35000"/>
                  </a:schemeClr>
                </a:solidFill>
              </a:rPr>
              <a:t>What information is required to be on the report?</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710710"/>
            <a:ext cx="10527918" cy="4172336"/>
          </a:xfrm>
        </p:spPr>
        <p:txBody>
          <a:bodyPr vert="horz" wrap="square" lIns="91440" tIns="45720" rIns="91440" bIns="45720" numCol="1" anchor="t" anchorCtr="0" compatLnSpc="1">
            <a:prstTxWarp prst="textNoShape">
              <a:avLst/>
            </a:prstTxWarp>
            <a:noAutofit/>
          </a:bodyPr>
          <a:lstStyle/>
          <a:p>
            <a:pPr marL="0" indent="0">
              <a:buNone/>
            </a:pPr>
            <a:r>
              <a:rPr lang="en-US" b="1" dirty="0">
                <a:cs typeface="Calibri"/>
              </a:rPr>
              <a:t>Individual reporting:</a:t>
            </a:r>
          </a:p>
          <a:p>
            <a:r>
              <a:rPr lang="en-US" dirty="0">
                <a:cs typeface="Calibri"/>
              </a:rPr>
              <a:t>Full legal name </a:t>
            </a:r>
          </a:p>
          <a:p>
            <a:r>
              <a:rPr lang="en-US" dirty="0">
                <a:cs typeface="Calibri"/>
              </a:rPr>
              <a:t>Birthdate</a:t>
            </a:r>
          </a:p>
          <a:p>
            <a:r>
              <a:rPr lang="en-US" dirty="0">
                <a:cs typeface="Calibri"/>
              </a:rPr>
              <a:t>Current Address</a:t>
            </a:r>
          </a:p>
          <a:p>
            <a:r>
              <a:rPr lang="en-US" dirty="0">
                <a:cs typeface="Calibri"/>
              </a:rPr>
              <a:t>Unique identifying number and issuing jurisdiction and image of the document (US passport, State drivers license, identification document issued by state)</a:t>
            </a:r>
          </a:p>
          <a:p>
            <a:endParaRPr lang="en-US" dirty="0">
              <a:cs typeface="Calibri"/>
            </a:endParaRPr>
          </a:p>
          <a:p>
            <a:r>
              <a:rPr lang="en-US" dirty="0">
                <a:cs typeface="Calibri"/>
              </a:rPr>
              <a:t>Alternatively a FinCEN identifier for the individual</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12</a:t>
            </a:fld>
            <a:endParaRPr lang="en-US" altLang="en-US">
              <a:solidFill>
                <a:schemeClr val="bg1"/>
              </a:solidFill>
            </a:endParaRPr>
          </a:p>
        </p:txBody>
      </p:sp>
    </p:spTree>
    <p:extLst>
      <p:ext uri="{BB962C8B-B14F-4D97-AF65-F5344CB8AC3E}">
        <p14:creationId xmlns:p14="http://schemas.microsoft.com/office/powerpoint/2010/main" val="2397896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What are the penalties?</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710710"/>
            <a:ext cx="10527918" cy="4172336"/>
          </a:xfrm>
        </p:spPr>
        <p:txBody>
          <a:bodyPr vert="horz" wrap="square" lIns="91440" tIns="45720" rIns="91440" bIns="45720" numCol="1" anchor="t" anchorCtr="0" compatLnSpc="1">
            <a:prstTxWarp prst="textNoShape">
              <a:avLst/>
            </a:prstTxWarp>
            <a:noAutofit/>
          </a:bodyPr>
          <a:lstStyle/>
          <a:p>
            <a:r>
              <a:rPr lang="en-US" dirty="0">
                <a:cs typeface="Calibri"/>
              </a:rPr>
              <a:t>Civil penalties of $500 per day for a willful violation</a:t>
            </a:r>
          </a:p>
          <a:p>
            <a:r>
              <a:rPr lang="en-US" dirty="0">
                <a:cs typeface="Calibri"/>
              </a:rPr>
              <a:t>Criminal penalties of $10,000 and/or two years imprisonment</a:t>
            </a:r>
          </a:p>
          <a:p>
            <a:endParaRPr lang="en-US" dirty="0">
              <a:cs typeface="Calibri"/>
            </a:endParaRPr>
          </a:p>
          <a:p>
            <a:r>
              <a:rPr lang="en-US" dirty="0">
                <a:cs typeface="Calibri"/>
              </a:rPr>
              <a:t>What is a willful violation?  Hard to say because it’s not defined, but the penalties exist so FinCEN can hit people really hard if they are doing bad things.  Similar to the FBAR penalties which start at $10k.</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13</a:t>
            </a:fld>
            <a:endParaRPr lang="en-US" altLang="en-US">
              <a:solidFill>
                <a:schemeClr val="bg1"/>
              </a:solidFill>
            </a:endParaRPr>
          </a:p>
        </p:txBody>
      </p:sp>
    </p:spTree>
    <p:extLst>
      <p:ext uri="{BB962C8B-B14F-4D97-AF65-F5344CB8AC3E}">
        <p14:creationId xmlns:p14="http://schemas.microsoft.com/office/powerpoint/2010/main" val="2894316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How do you file BOI?</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710710"/>
            <a:ext cx="10527918" cy="4172336"/>
          </a:xfrm>
        </p:spPr>
        <p:txBody>
          <a:bodyPr vert="horz" wrap="square" lIns="91440" tIns="45720" rIns="91440" bIns="45720" numCol="1" anchor="t" anchorCtr="0" compatLnSpc="1">
            <a:prstTxWarp prst="textNoShape">
              <a:avLst/>
            </a:prstTxWarp>
            <a:noAutofit/>
          </a:bodyPr>
          <a:lstStyle/>
          <a:p>
            <a:pPr marL="0" indent="0">
              <a:buNone/>
            </a:pPr>
            <a:r>
              <a:rPr lang="en-US" dirty="0">
                <a:cs typeface="Calibri"/>
              </a:rPr>
              <a:t>Online filing at FinCEN website is currently the only method</a:t>
            </a:r>
          </a:p>
          <a:p>
            <a:endParaRPr lang="en-US" dirty="0">
              <a:cs typeface="Calibri"/>
            </a:endParaRPr>
          </a:p>
          <a:p>
            <a:pPr marL="514350" indent="-514350">
              <a:buFont typeface="+mj-lt"/>
              <a:buAutoNum type="arabicPeriod"/>
            </a:pPr>
            <a:r>
              <a:rPr lang="en-US" dirty="0">
                <a:cs typeface="Calibri"/>
              </a:rPr>
              <a:t>File PDF BOI Report – basically fill out a PDF offline and then upload it</a:t>
            </a:r>
          </a:p>
          <a:p>
            <a:pPr marL="514350" indent="-514350">
              <a:buFont typeface="+mj-lt"/>
              <a:buAutoNum type="arabicPeriod"/>
            </a:pPr>
            <a:r>
              <a:rPr lang="en-US" dirty="0">
                <a:cs typeface="Calibri"/>
              </a:rPr>
              <a:t>File online BOI Report – basically work through everything online in a live format and then submit it electronically</a:t>
            </a:r>
          </a:p>
          <a:p>
            <a:pPr marL="514350" indent="-514350">
              <a:buFont typeface="+mj-lt"/>
              <a:buAutoNum type="arabicPeriod"/>
            </a:pPr>
            <a:r>
              <a:rPr lang="en-US" dirty="0">
                <a:cs typeface="Calibri"/>
              </a:rPr>
              <a:t>System to System API – income tax software providers might be able to submit these down the road</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14</a:t>
            </a:fld>
            <a:endParaRPr lang="en-US" altLang="en-US">
              <a:solidFill>
                <a:schemeClr val="bg1"/>
              </a:solidFill>
            </a:endParaRPr>
          </a:p>
        </p:txBody>
      </p:sp>
    </p:spTree>
    <p:extLst>
      <p:ext uri="{BB962C8B-B14F-4D97-AF65-F5344CB8AC3E}">
        <p14:creationId xmlns:p14="http://schemas.microsoft.com/office/powerpoint/2010/main" val="4239380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How do you file BOI?</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710710"/>
            <a:ext cx="10527918" cy="4172336"/>
          </a:xfrm>
        </p:spPr>
        <p:txBody>
          <a:bodyPr vert="horz" wrap="square" lIns="91440" tIns="45720" rIns="91440" bIns="45720" numCol="1" anchor="t" anchorCtr="0" compatLnSpc="1">
            <a:prstTxWarp prst="textNoShape">
              <a:avLst/>
            </a:prstTxWarp>
            <a:noAutofit/>
          </a:bodyPr>
          <a:lstStyle/>
          <a:p>
            <a:r>
              <a:rPr lang="en-US" dirty="0">
                <a:cs typeface="Calibri"/>
              </a:rPr>
              <a:t>Individual FinCEN identifier can be used by individuals to setup their own account with FinCEN and keep their own information up to date</a:t>
            </a:r>
          </a:p>
          <a:p>
            <a:pPr marL="457200" lvl="1" indent="0">
              <a:buNone/>
            </a:pPr>
            <a:endParaRPr lang="en-US" dirty="0">
              <a:cs typeface="Calibri"/>
            </a:endParaRPr>
          </a:p>
          <a:p>
            <a:pPr marL="457200" lvl="1" indent="0">
              <a:buNone/>
            </a:pPr>
            <a:r>
              <a:rPr lang="en-US" dirty="0">
                <a:cs typeface="Calibri"/>
              </a:rPr>
              <a:t>Rather than a business having to update when each individual person moves the individual would be keeping their own information up to date.  It’s less work for the business, but requires the individual to setup an account and make changes.  It can be beneficial especially when there are more than one beneficial owners being reported. </a:t>
            </a:r>
          </a:p>
          <a:p>
            <a:pPr marL="0" indent="0">
              <a:buNone/>
            </a:pPr>
            <a:r>
              <a:rPr lang="en-US" dirty="0">
                <a:cs typeface="Calibri"/>
              </a:rPr>
              <a:t>	</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15</a:t>
            </a:fld>
            <a:endParaRPr lang="en-US" altLang="en-US">
              <a:solidFill>
                <a:schemeClr val="bg1"/>
              </a:solidFill>
            </a:endParaRPr>
          </a:p>
        </p:txBody>
      </p:sp>
    </p:spTree>
    <p:extLst>
      <p:ext uri="{BB962C8B-B14F-4D97-AF65-F5344CB8AC3E}">
        <p14:creationId xmlns:p14="http://schemas.microsoft.com/office/powerpoint/2010/main" val="2746889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21C4EA8-6B83-4338-913D-D75D3C4F3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337497" y="679731"/>
            <a:ext cx="3124151" cy="3736540"/>
          </a:xfrm>
        </p:spPr>
        <p:txBody>
          <a:bodyPr vert="horz" lIns="91440" tIns="45720" rIns="91440" bIns="45720" rtlCol="0" anchor="b">
            <a:normAutofit/>
          </a:bodyPr>
          <a:lstStyle/>
          <a:p>
            <a:r>
              <a:rPr lang="en-US" sz="4800" b="1" dirty="0">
                <a:solidFill>
                  <a:schemeClr val="tx1">
                    <a:lumMod val="65000"/>
                    <a:lumOff val="35000"/>
                  </a:schemeClr>
                </a:solidFill>
              </a:rPr>
              <a:t>How do you file BOI?</a:t>
            </a:r>
            <a:endParaRPr lang="en-US" sz="4600" dirty="0"/>
          </a:p>
        </p:txBody>
      </p:sp>
      <p:grpSp>
        <p:nvGrpSpPr>
          <p:cNvPr id="21" name="Group 20">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22" name="Straight Connector 21">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1084" y="679731"/>
            <a:ext cx="7682293" cy="56628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41B5AA8-1CFE-2941-0AAE-1AAE9FA3C9B3}"/>
              </a:ext>
            </a:extLst>
          </p:cNvPr>
          <p:cNvPicPr>
            <a:picLocks noChangeAspect="1"/>
          </p:cNvPicPr>
          <p:nvPr/>
        </p:nvPicPr>
        <p:blipFill>
          <a:blip r:embed="rId3"/>
          <a:stretch>
            <a:fillRect/>
          </a:stretch>
        </p:blipFill>
        <p:spPr>
          <a:xfrm>
            <a:off x="3899452" y="1188292"/>
            <a:ext cx="3383280" cy="4715372"/>
          </a:xfrm>
          <a:prstGeom prst="rect">
            <a:avLst/>
          </a:prstGeom>
        </p:spPr>
      </p:pic>
      <p:pic>
        <p:nvPicPr>
          <p:cNvPr id="9" name="Picture 8">
            <a:extLst>
              <a:ext uri="{FF2B5EF4-FFF2-40B4-BE49-F238E27FC236}">
                <a16:creationId xmlns:a16="http://schemas.microsoft.com/office/drawing/2014/main" id="{57CBD4E7-E250-8228-37C0-CF6DF002BAA8}"/>
              </a:ext>
            </a:extLst>
          </p:cNvPr>
          <p:cNvPicPr>
            <a:picLocks noChangeAspect="1"/>
          </p:cNvPicPr>
          <p:nvPr/>
        </p:nvPicPr>
        <p:blipFill>
          <a:blip r:embed="rId4"/>
          <a:stretch>
            <a:fillRect/>
          </a:stretch>
        </p:blipFill>
        <p:spPr>
          <a:xfrm>
            <a:off x="7297904" y="1213958"/>
            <a:ext cx="3622798" cy="4689705"/>
          </a:xfrm>
          <a:prstGeom prst="rect">
            <a:avLst/>
          </a:prstGeom>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0457411" y="6492240"/>
            <a:ext cx="1045966" cy="36576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ts val="600"/>
              </a:spcAft>
            </a:pPr>
            <a:fld id="{6AA82839-E301-4005-9514-D61B32BB7B6F}" type="slidenum">
              <a:rPr lang="en-US" altLang="en-US">
                <a:solidFill>
                  <a:schemeClr val="tx1">
                    <a:tint val="75000"/>
                  </a:schemeClr>
                </a:solidFill>
                <a:latin typeface="+mn-lt"/>
              </a:rPr>
              <a:pPr fontAlgn="base">
                <a:spcBef>
                  <a:spcPct val="0"/>
                </a:spcBef>
                <a:spcAft>
                  <a:spcPts val="600"/>
                </a:spcAft>
              </a:pPr>
              <a:t>16</a:t>
            </a:fld>
            <a:endParaRPr lang="en-US" altLang="en-US">
              <a:solidFill>
                <a:schemeClr val="tx1">
                  <a:tint val="75000"/>
                </a:schemeClr>
              </a:solidFill>
              <a:latin typeface="+mn-lt"/>
            </a:endParaRP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7321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21C4EA8-6B83-4338-913D-D75D3C4F3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337497" y="679731"/>
            <a:ext cx="3124151" cy="3736540"/>
          </a:xfrm>
        </p:spPr>
        <p:txBody>
          <a:bodyPr vert="horz" lIns="91440" tIns="45720" rIns="91440" bIns="45720" rtlCol="0" anchor="b">
            <a:normAutofit/>
          </a:bodyPr>
          <a:lstStyle/>
          <a:p>
            <a:r>
              <a:rPr lang="en-US" sz="4800" b="1" dirty="0">
                <a:solidFill>
                  <a:schemeClr val="tx1">
                    <a:lumMod val="65000"/>
                    <a:lumOff val="35000"/>
                  </a:schemeClr>
                </a:solidFill>
              </a:rPr>
              <a:t>How do you file BOI?</a:t>
            </a:r>
            <a:endParaRPr lang="en-US" sz="4800" dirty="0"/>
          </a:p>
        </p:txBody>
      </p:sp>
      <p:grpSp>
        <p:nvGrpSpPr>
          <p:cNvPr id="21" name="Group 20">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22" name="Straight Connector 21">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1084" y="679731"/>
            <a:ext cx="7682293" cy="56628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0457411" y="6492240"/>
            <a:ext cx="1045966" cy="36576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ts val="600"/>
              </a:spcAft>
            </a:pPr>
            <a:fld id="{6AA82839-E301-4005-9514-D61B32BB7B6F}" type="slidenum">
              <a:rPr lang="en-US" altLang="en-US">
                <a:solidFill>
                  <a:schemeClr val="tx1">
                    <a:tint val="75000"/>
                  </a:schemeClr>
                </a:solidFill>
                <a:latin typeface="+mn-lt"/>
              </a:rPr>
              <a:pPr fontAlgn="base">
                <a:spcBef>
                  <a:spcPct val="0"/>
                </a:spcBef>
                <a:spcAft>
                  <a:spcPts val="600"/>
                </a:spcAft>
              </a:pPr>
              <a:t>17</a:t>
            </a:fld>
            <a:endParaRPr lang="en-US" altLang="en-US">
              <a:solidFill>
                <a:schemeClr val="tx1">
                  <a:tint val="75000"/>
                </a:schemeClr>
              </a:solidFill>
              <a:latin typeface="+mn-lt"/>
            </a:endParaRP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8B682E5A-2580-4413-8203-93DA614E1125}"/>
              </a:ext>
            </a:extLst>
          </p:cNvPr>
          <p:cNvPicPr>
            <a:picLocks noChangeAspect="1"/>
          </p:cNvPicPr>
          <p:nvPr/>
        </p:nvPicPr>
        <p:blipFill>
          <a:blip r:embed="rId4"/>
          <a:stretch>
            <a:fillRect/>
          </a:stretch>
        </p:blipFill>
        <p:spPr>
          <a:xfrm>
            <a:off x="3668287" y="1195791"/>
            <a:ext cx="3438151" cy="4465782"/>
          </a:xfrm>
          <a:prstGeom prst="rect">
            <a:avLst/>
          </a:prstGeom>
        </p:spPr>
      </p:pic>
      <p:pic>
        <p:nvPicPr>
          <p:cNvPr id="10" name="Picture 9">
            <a:extLst>
              <a:ext uri="{FF2B5EF4-FFF2-40B4-BE49-F238E27FC236}">
                <a16:creationId xmlns:a16="http://schemas.microsoft.com/office/drawing/2014/main" id="{2B6148DF-7F32-8407-22EE-559B05F7D780}"/>
              </a:ext>
            </a:extLst>
          </p:cNvPr>
          <p:cNvPicPr>
            <a:picLocks noChangeAspect="1"/>
          </p:cNvPicPr>
          <p:nvPr/>
        </p:nvPicPr>
        <p:blipFill>
          <a:blip r:embed="rId5"/>
          <a:stretch>
            <a:fillRect/>
          </a:stretch>
        </p:blipFill>
        <p:spPr>
          <a:xfrm>
            <a:off x="7106438" y="1195156"/>
            <a:ext cx="3648131" cy="4742570"/>
          </a:xfrm>
          <a:prstGeom prst="rect">
            <a:avLst/>
          </a:prstGeom>
        </p:spPr>
      </p:pic>
    </p:spTree>
    <p:extLst>
      <p:ext uri="{BB962C8B-B14F-4D97-AF65-F5344CB8AC3E}">
        <p14:creationId xmlns:p14="http://schemas.microsoft.com/office/powerpoint/2010/main" val="1738893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Example 1</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710710"/>
            <a:ext cx="10527918" cy="4172336"/>
          </a:xfrm>
        </p:spPr>
        <p:txBody>
          <a:bodyPr vert="horz" wrap="square" lIns="91440" tIns="45720" rIns="91440" bIns="45720" numCol="1" anchor="t" anchorCtr="0" compatLnSpc="1">
            <a:prstTxWarp prst="textNoShape">
              <a:avLst/>
            </a:prstTxWarp>
            <a:noAutofit/>
          </a:bodyPr>
          <a:lstStyle/>
          <a:p>
            <a:pPr marL="0" indent="0">
              <a:buNone/>
            </a:pPr>
            <a:r>
              <a:rPr lang="en-US" dirty="0">
                <a:cs typeface="Calibri"/>
              </a:rPr>
              <a:t>Salon with a 100% owner and $800k of revenue that has about 15 employees.  </a:t>
            </a:r>
          </a:p>
          <a:p>
            <a:pPr marL="0" indent="0">
              <a:buNone/>
            </a:pPr>
            <a:endParaRPr lang="en-US" dirty="0">
              <a:cs typeface="Calibri"/>
            </a:endParaRPr>
          </a:p>
          <a:p>
            <a:pPr marL="0" indent="0">
              <a:buNone/>
            </a:pPr>
            <a:r>
              <a:rPr lang="en-US" dirty="0">
                <a:cs typeface="Calibri"/>
              </a:rPr>
              <a:t>Required to file.  100% owner is likely the only person that is reported.</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18</a:t>
            </a:fld>
            <a:endParaRPr lang="en-US" altLang="en-US">
              <a:solidFill>
                <a:schemeClr val="bg1"/>
              </a:solidFill>
            </a:endParaRPr>
          </a:p>
        </p:txBody>
      </p:sp>
    </p:spTree>
    <p:extLst>
      <p:ext uri="{BB962C8B-B14F-4D97-AF65-F5344CB8AC3E}">
        <p14:creationId xmlns:p14="http://schemas.microsoft.com/office/powerpoint/2010/main" val="2158440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Example 2</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710710"/>
            <a:ext cx="10527918" cy="4172336"/>
          </a:xfrm>
        </p:spPr>
        <p:txBody>
          <a:bodyPr vert="horz" wrap="square" lIns="91440" tIns="45720" rIns="91440" bIns="45720" numCol="1" anchor="t" anchorCtr="0" compatLnSpc="1">
            <a:prstTxWarp prst="textNoShape">
              <a:avLst/>
            </a:prstTxWarp>
            <a:noAutofit/>
          </a:bodyPr>
          <a:lstStyle/>
          <a:p>
            <a:pPr marL="0" indent="0">
              <a:buNone/>
            </a:pPr>
            <a:r>
              <a:rPr lang="en-US" dirty="0">
                <a:cs typeface="Calibri"/>
              </a:rPr>
              <a:t>Salon with three equal 33.3% owners and one salon manager who has access to the books and runs day to day operations.  Salon has $3M of revenue and 50 employees.  </a:t>
            </a:r>
          </a:p>
          <a:p>
            <a:pPr marL="0" indent="0">
              <a:buNone/>
            </a:pPr>
            <a:endParaRPr lang="en-US" dirty="0">
              <a:cs typeface="Calibri"/>
            </a:endParaRPr>
          </a:p>
          <a:p>
            <a:pPr marL="0" indent="0">
              <a:buNone/>
            </a:pPr>
            <a:r>
              <a:rPr lang="en-US" dirty="0">
                <a:cs typeface="Calibri"/>
              </a:rPr>
              <a:t>Probably required to file, but would need to check the FTE count very carefully.  They could easily be under 20 FTE.  </a:t>
            </a:r>
          </a:p>
          <a:p>
            <a:pPr marL="0" indent="0">
              <a:buNone/>
            </a:pPr>
            <a:endParaRPr lang="en-US" dirty="0">
              <a:cs typeface="Calibri"/>
            </a:endParaRPr>
          </a:p>
          <a:p>
            <a:pPr marL="0" indent="0">
              <a:buNone/>
            </a:pPr>
            <a:r>
              <a:rPr lang="en-US" dirty="0">
                <a:cs typeface="Calibri"/>
              </a:rPr>
              <a:t>All three owners would be required, and potentially the salon manager as well would be reported as beneficial owners.</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19</a:t>
            </a:fld>
            <a:endParaRPr lang="en-US" altLang="en-US">
              <a:solidFill>
                <a:schemeClr val="bg1"/>
              </a:solidFill>
            </a:endParaRPr>
          </a:p>
        </p:txBody>
      </p:sp>
    </p:spTree>
    <p:extLst>
      <p:ext uri="{BB962C8B-B14F-4D97-AF65-F5344CB8AC3E}">
        <p14:creationId xmlns:p14="http://schemas.microsoft.com/office/powerpoint/2010/main" val="3209833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a:solidFill>
                  <a:schemeClr val="tx1">
                    <a:lumMod val="65000"/>
                    <a:lumOff val="35000"/>
                  </a:schemeClr>
                </a:solidFill>
              </a:rPr>
              <a:t>Disclaimers</a:t>
            </a:r>
            <a:endParaRPr lang="en-US" b="1">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513258" y="1692275"/>
            <a:ext cx="10881743" cy="3953158"/>
          </a:xfrm>
        </p:spPr>
        <p:txBody>
          <a:bodyPr vert="horz" wrap="square" lIns="91440" tIns="45720" rIns="91440" bIns="45720" numCol="1" anchor="t" anchorCtr="0" compatLnSpc="1">
            <a:prstTxWarp prst="textNoShape">
              <a:avLst/>
            </a:prstTxWarp>
            <a:noAutofit/>
          </a:bodyPr>
          <a:lstStyle/>
          <a:p>
            <a:pPr marL="0" indent="0">
              <a:buNone/>
            </a:pPr>
            <a:r>
              <a:rPr lang="en-US" i="1">
                <a:ea typeface="+mn-lt"/>
                <a:cs typeface="+mn-lt"/>
              </a:rPr>
              <a:t>The information contained herein should not be construed as legal, accounting, or tax advice. The commentaries provided are the opinions of Boyum Barenscheer PLLP and are for informational purposes only. While the information is deemed reliable, Boyum </a:t>
            </a:r>
            <a:r>
              <a:rPr lang="en-US" i="1" err="1">
                <a:ea typeface="+mn-lt"/>
                <a:cs typeface="+mn-lt"/>
              </a:rPr>
              <a:t>Barenscheer</a:t>
            </a:r>
            <a:r>
              <a:rPr lang="en-US" i="1">
                <a:ea typeface="+mn-lt"/>
                <a:cs typeface="+mn-lt"/>
              </a:rPr>
              <a:t> cannot guarantee its accuracy, completeness, or suitability for any purpose and makes no warranties with regard to the results to be obtained from its use, or whether any expressed course of events will actually occur. The user should contact his or her Boyum </a:t>
            </a:r>
            <a:r>
              <a:rPr lang="en-US" i="1" err="1">
                <a:ea typeface="+mn-lt"/>
                <a:cs typeface="+mn-lt"/>
              </a:rPr>
              <a:t>Barenscheer</a:t>
            </a:r>
            <a:r>
              <a:rPr lang="en-US" i="1">
                <a:ea typeface="+mn-lt"/>
                <a:cs typeface="+mn-lt"/>
              </a:rPr>
              <a:t> or other tax professional prior to taking any action to ensure the user's unique facts and circumstances are considered prior to making any decisions. </a:t>
            </a:r>
            <a:endParaRPr lang="en-US">
              <a:cs typeface="Calibri"/>
            </a:endParaRPr>
          </a:p>
        </p:txBody>
      </p:sp>
      <p:sp>
        <p:nvSpPr>
          <p:cNvPr id="4" name="Content Placeholder 3">
            <a:extLst>
              <a:ext uri="{FF2B5EF4-FFF2-40B4-BE49-F238E27FC236}">
                <a16:creationId xmlns:a16="http://schemas.microsoft.com/office/drawing/2014/main" id="{030A8FFC-A6AF-4C32-8E99-630BD551C4C5}"/>
              </a:ext>
            </a:extLst>
          </p:cNvPr>
          <p:cNvSpPr>
            <a:spLocks noGrp="1"/>
          </p:cNvSpPr>
          <p:nvPr>
            <p:ph sz="half" idx="2"/>
          </p:nvPr>
        </p:nvSpPr>
        <p:spPr>
          <a:xfrm>
            <a:off x="6402237" y="1480568"/>
            <a:ext cx="4879676" cy="4351338"/>
          </a:xfrm>
        </p:spPr>
        <p:txBody>
          <a:bodyPr/>
          <a:lstStyle/>
          <a:p>
            <a:pPr marL="0" indent="0">
              <a:buNone/>
            </a:pPr>
            <a:endParaRPr lang="en-US">
              <a:cs typeface="Calibri" panose="020F0502020204030204"/>
            </a:endParaRPr>
          </a:p>
          <a:p>
            <a:endParaRPr lang="en-US">
              <a:cs typeface="Calibri" panose="020F0502020204030204"/>
            </a:endParaRP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2</a:t>
            </a:fld>
            <a:endParaRPr lang="en-US" altLang="en-US">
              <a:solidFill>
                <a:schemeClr val="bg1"/>
              </a:solidFill>
            </a:endParaRPr>
          </a:p>
        </p:txBody>
      </p:sp>
      <p:sp>
        <p:nvSpPr>
          <p:cNvPr id="8" name="TextBox 7">
            <a:extLst>
              <a:ext uri="{FF2B5EF4-FFF2-40B4-BE49-F238E27FC236}">
                <a16:creationId xmlns:a16="http://schemas.microsoft.com/office/drawing/2014/main" id="{3BE9470D-210E-49E0-BF17-2227F6D32C16}"/>
              </a:ext>
            </a:extLst>
          </p:cNvPr>
          <p:cNvSpPr txBox="1"/>
          <p:nvPr/>
        </p:nvSpPr>
        <p:spPr>
          <a:xfrm>
            <a:off x="6098044" y="1785703"/>
            <a:ext cx="5483307" cy="5632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endParaRPr lang="en-US" sz="3400">
              <a:cs typeface="Calibri"/>
            </a:endParaRPr>
          </a:p>
        </p:txBody>
      </p:sp>
    </p:spTree>
    <p:extLst>
      <p:ext uri="{BB962C8B-B14F-4D97-AF65-F5344CB8AC3E}">
        <p14:creationId xmlns:p14="http://schemas.microsoft.com/office/powerpoint/2010/main" val="1416045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Example 3</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710710"/>
            <a:ext cx="10527918" cy="4172336"/>
          </a:xfrm>
        </p:spPr>
        <p:txBody>
          <a:bodyPr vert="horz" wrap="square" lIns="91440" tIns="45720" rIns="91440" bIns="45720" numCol="1" anchor="t" anchorCtr="0" compatLnSpc="1">
            <a:prstTxWarp prst="textNoShape">
              <a:avLst/>
            </a:prstTxWarp>
            <a:noAutofit/>
          </a:bodyPr>
          <a:lstStyle/>
          <a:p>
            <a:pPr marL="0" indent="0">
              <a:buNone/>
            </a:pPr>
            <a:r>
              <a:rPr lang="en-US" dirty="0">
                <a:cs typeface="Calibri"/>
              </a:rPr>
              <a:t>Salon with three equal 33.3% owners and one salon manager who has access to the books and runs day to day operations.  Salon has $3M of revenue and 50 employees.  Additionally the same owners own the building in a different entity.</a:t>
            </a:r>
          </a:p>
          <a:p>
            <a:pPr marL="0" indent="0">
              <a:buNone/>
            </a:pPr>
            <a:endParaRPr lang="en-US" dirty="0">
              <a:cs typeface="Calibri"/>
            </a:endParaRPr>
          </a:p>
          <a:p>
            <a:pPr marL="0" indent="0">
              <a:buNone/>
            </a:pPr>
            <a:r>
              <a:rPr lang="en-US" dirty="0">
                <a:cs typeface="Calibri"/>
              </a:rPr>
              <a:t>All three owners would be required, and potentially the salon manager would be reported as beneficial owners.</a:t>
            </a:r>
          </a:p>
          <a:p>
            <a:pPr marL="0" indent="0">
              <a:buNone/>
            </a:pPr>
            <a:r>
              <a:rPr lang="en-US" dirty="0">
                <a:cs typeface="Calibri"/>
              </a:rPr>
              <a:t>All three owners would be reported a second time for the rental property entity.</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20</a:t>
            </a:fld>
            <a:endParaRPr lang="en-US" altLang="en-US">
              <a:solidFill>
                <a:schemeClr val="bg1"/>
              </a:solidFill>
            </a:endParaRPr>
          </a:p>
        </p:txBody>
      </p:sp>
    </p:spTree>
    <p:extLst>
      <p:ext uri="{BB962C8B-B14F-4D97-AF65-F5344CB8AC3E}">
        <p14:creationId xmlns:p14="http://schemas.microsoft.com/office/powerpoint/2010/main" val="2504152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Example 4</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710710"/>
            <a:ext cx="10527918" cy="4172336"/>
          </a:xfrm>
        </p:spPr>
        <p:txBody>
          <a:bodyPr vert="horz" wrap="square" lIns="91440" tIns="45720" rIns="91440" bIns="45720" numCol="1" anchor="t" anchorCtr="0" compatLnSpc="1">
            <a:prstTxWarp prst="textNoShape">
              <a:avLst/>
            </a:prstTxWarp>
            <a:noAutofit/>
          </a:bodyPr>
          <a:lstStyle/>
          <a:p>
            <a:pPr marL="0" indent="0">
              <a:buNone/>
            </a:pPr>
            <a:r>
              <a:rPr lang="en-US" dirty="0">
                <a:cs typeface="Calibri"/>
              </a:rPr>
              <a:t>Salon with three equal 33.3% owners and one salon manager who has access to the books and runs day to day operations.  Salon has $6M of revenue from two locations and 80 employees.  Additionally the same owners own the two buildings in two different entities.</a:t>
            </a:r>
          </a:p>
          <a:p>
            <a:pPr marL="0" indent="0">
              <a:buNone/>
            </a:pPr>
            <a:endParaRPr lang="en-US" dirty="0">
              <a:cs typeface="Calibri"/>
            </a:endParaRPr>
          </a:p>
          <a:p>
            <a:pPr marL="0" indent="0">
              <a:buNone/>
            </a:pPr>
            <a:r>
              <a:rPr lang="en-US" dirty="0">
                <a:cs typeface="Calibri"/>
              </a:rPr>
              <a:t>If more than 20 FTE then the salon is exempt.  If less than 20 FTE all 3 owners plus potentially salon manager would be reported. </a:t>
            </a:r>
          </a:p>
          <a:p>
            <a:pPr marL="0" indent="0">
              <a:buNone/>
            </a:pPr>
            <a:r>
              <a:rPr lang="en-US" dirty="0">
                <a:cs typeface="Calibri"/>
              </a:rPr>
              <a:t>All three owners would be reported a second and third time for the rental property entity.  Rental still required to file even if salon is exempt under large business exception.</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21</a:t>
            </a:fld>
            <a:endParaRPr lang="en-US" altLang="en-US">
              <a:solidFill>
                <a:schemeClr val="bg1"/>
              </a:solidFill>
            </a:endParaRPr>
          </a:p>
        </p:txBody>
      </p:sp>
    </p:spTree>
    <p:extLst>
      <p:ext uri="{BB962C8B-B14F-4D97-AF65-F5344CB8AC3E}">
        <p14:creationId xmlns:p14="http://schemas.microsoft.com/office/powerpoint/2010/main" val="2900267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Example 5</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710710"/>
            <a:ext cx="10527918" cy="4172336"/>
          </a:xfrm>
        </p:spPr>
        <p:txBody>
          <a:bodyPr vert="horz" wrap="square" lIns="91440" tIns="45720" rIns="91440" bIns="45720" numCol="1" anchor="t" anchorCtr="0" compatLnSpc="1">
            <a:prstTxWarp prst="textNoShape">
              <a:avLst/>
            </a:prstTxWarp>
            <a:noAutofit/>
          </a:bodyPr>
          <a:lstStyle/>
          <a:p>
            <a:pPr marL="0" indent="0">
              <a:buNone/>
            </a:pPr>
            <a:r>
              <a:rPr lang="en-US" dirty="0">
                <a:cs typeface="Calibri"/>
              </a:rPr>
              <a:t>Salon with three equal 33.3% owners and one salon manager who has access to the books and runs day to day operations.  Salon has five different locations in five different LLCs.  Each LLC has $1.5M of revenue and 25 employees.  Additionally the same owners own the five buildings each in a separate LLC. </a:t>
            </a:r>
          </a:p>
          <a:p>
            <a:pPr marL="0" indent="0">
              <a:buNone/>
            </a:pPr>
            <a:endParaRPr lang="en-US" dirty="0">
              <a:cs typeface="Calibri"/>
            </a:endParaRPr>
          </a:p>
          <a:p>
            <a:pPr marL="0" indent="0">
              <a:buNone/>
            </a:pPr>
            <a:r>
              <a:rPr lang="en-US" dirty="0">
                <a:cs typeface="Calibri"/>
              </a:rPr>
              <a:t>Each salon is likely less than 20 FTE, so all three owners plus potentially salon manager would be reported five different times.</a:t>
            </a:r>
          </a:p>
          <a:p>
            <a:pPr marL="0" indent="0">
              <a:buNone/>
            </a:pPr>
            <a:r>
              <a:rPr lang="en-US" dirty="0">
                <a:cs typeface="Calibri"/>
              </a:rPr>
              <a:t>All three owners would be reported five more times for the rental property entities.   10 total filings, with 35 people reported.</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22</a:t>
            </a:fld>
            <a:endParaRPr lang="en-US" altLang="en-US">
              <a:solidFill>
                <a:schemeClr val="bg1"/>
              </a:solidFill>
            </a:endParaRPr>
          </a:p>
        </p:txBody>
      </p:sp>
    </p:spTree>
    <p:extLst>
      <p:ext uri="{BB962C8B-B14F-4D97-AF65-F5344CB8AC3E}">
        <p14:creationId xmlns:p14="http://schemas.microsoft.com/office/powerpoint/2010/main" val="4063740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Closing Thoughts</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393210"/>
            <a:ext cx="10527918" cy="4489836"/>
          </a:xfrm>
        </p:spPr>
        <p:txBody>
          <a:bodyPr vert="horz" wrap="square" lIns="91440" tIns="45720" rIns="91440" bIns="45720" numCol="1" anchor="t" anchorCtr="0" compatLnSpc="1">
            <a:prstTxWarp prst="textNoShape">
              <a:avLst/>
            </a:prstTxWarp>
            <a:noAutofit/>
          </a:bodyPr>
          <a:lstStyle/>
          <a:p>
            <a:pPr marL="514350" indent="-514350">
              <a:buAutoNum type="arabicPeriod"/>
            </a:pPr>
            <a:r>
              <a:rPr lang="en-US" dirty="0">
                <a:ea typeface="+mn-lt"/>
                <a:cs typeface="+mn-lt"/>
              </a:rPr>
              <a:t>Vast majority of independent salons will be required to file</a:t>
            </a:r>
          </a:p>
          <a:p>
            <a:pPr marL="514350" indent="-514350">
              <a:buAutoNum type="arabicPeriod"/>
            </a:pPr>
            <a:r>
              <a:rPr lang="en-US" dirty="0">
                <a:ea typeface="+mn-lt"/>
                <a:cs typeface="+mn-lt"/>
              </a:rPr>
              <a:t>Generally speaking it will be easy to identify the beneficial owners of a simple salon structure</a:t>
            </a:r>
          </a:p>
          <a:p>
            <a:pPr marL="514350" indent="-514350">
              <a:buAutoNum type="arabicPeriod"/>
            </a:pPr>
            <a:r>
              <a:rPr lang="en-US" dirty="0">
                <a:ea typeface="+mn-lt"/>
                <a:cs typeface="+mn-lt"/>
              </a:rPr>
              <a:t>Initial report is due by 12-31-2024</a:t>
            </a:r>
          </a:p>
          <a:p>
            <a:pPr marL="514350" indent="-514350">
              <a:buAutoNum type="arabicPeriod"/>
            </a:pPr>
            <a:r>
              <a:rPr lang="en-US" dirty="0">
                <a:ea typeface="+mn-lt"/>
                <a:cs typeface="+mn-lt"/>
              </a:rPr>
              <a:t>Penalties are severe, so have a plan for filing in 2024</a:t>
            </a:r>
          </a:p>
          <a:p>
            <a:pPr marL="514350" indent="-514350">
              <a:buAutoNum type="arabicPeriod"/>
            </a:pPr>
            <a:r>
              <a:rPr lang="en-US" dirty="0">
                <a:ea typeface="+mn-lt"/>
                <a:cs typeface="+mn-lt"/>
              </a:rPr>
              <a:t>Have a plan for tracking changes in 2025</a:t>
            </a:r>
          </a:p>
          <a:p>
            <a:pPr marL="514350" indent="-514350">
              <a:buAutoNum type="arabicPeriod"/>
            </a:pPr>
            <a:endParaRPr lang="en-US" dirty="0">
              <a:cs typeface="Calibri"/>
            </a:endParaRPr>
          </a:p>
          <a:p>
            <a:pPr marL="514350" indent="-514350">
              <a:buAutoNum type="arabicPeriod"/>
            </a:pPr>
            <a:endParaRPr lang="en-US" dirty="0">
              <a:cs typeface="Calibri"/>
            </a:endParaRPr>
          </a:p>
          <a:p>
            <a:endParaRPr lang="en-US" dirty="0">
              <a:cs typeface="Calibri"/>
            </a:endParaRP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23</a:t>
            </a:fld>
            <a:endParaRPr lang="en-US" altLang="en-US">
              <a:solidFill>
                <a:schemeClr val="bg1"/>
              </a:solidFill>
            </a:endParaRPr>
          </a:p>
        </p:txBody>
      </p:sp>
    </p:spTree>
    <p:extLst>
      <p:ext uri="{BB962C8B-B14F-4D97-AF65-F5344CB8AC3E}">
        <p14:creationId xmlns:p14="http://schemas.microsoft.com/office/powerpoint/2010/main" val="3702644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CC5B23-2072-4C14-9480-507275DF0482}"/>
              </a:ext>
            </a:extLst>
          </p:cNvPr>
          <p:cNvSpPr>
            <a:spLocks noGrp="1"/>
          </p:cNvSpPr>
          <p:nvPr>
            <p:ph type="title"/>
          </p:nvPr>
        </p:nvSpPr>
        <p:spPr>
          <a:xfrm>
            <a:off x="294640" y="591344"/>
            <a:ext cx="3592594" cy="5585619"/>
          </a:xfrm>
        </p:spPr>
        <p:txBody>
          <a:bodyPr vert="horz" lIns="91440" tIns="45720" rIns="91440" bIns="45720" rtlCol="0" anchor="ctr">
            <a:normAutofit/>
          </a:bodyPr>
          <a:lstStyle/>
          <a:p>
            <a:pPr algn="ctr"/>
            <a:r>
              <a:rPr lang="en-US" b="1">
                <a:solidFill>
                  <a:srgbClr val="FFFFFF"/>
                </a:solidFill>
                <a:cs typeface="Calibri Light"/>
              </a:rPr>
              <a:t>We Are Here To Help</a:t>
            </a:r>
            <a:endParaRPr lang="en-US"/>
          </a:p>
        </p:txBody>
      </p:sp>
      <p:sp>
        <p:nvSpPr>
          <p:cNvPr id="7" name="Slide Number Placeholder 12">
            <a:extLst>
              <a:ext uri="{FF2B5EF4-FFF2-40B4-BE49-F238E27FC236}">
                <a16:creationId xmlns:a16="http://schemas.microsoft.com/office/drawing/2014/main" id="{9B8BE096-2FA2-4528-AAC0-1B40FFEDE6B3}"/>
              </a:ext>
            </a:extLst>
          </p:cNvPr>
          <p:cNvSpPr>
            <a:spLocks noGrp="1" noChangeArrowheads="1"/>
          </p:cNvSpPr>
          <p:nvPr>
            <p:ph type="sldNum" sz="quarter" idx="12"/>
          </p:nvPr>
        </p:nvSpPr>
        <p:spPr bwMode="auto">
          <a:xfrm>
            <a:off x="9819860" y="6356350"/>
            <a:ext cx="1533939"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ts val="600"/>
              </a:spcAft>
            </a:pPr>
            <a:fld id="{6AA82839-E301-4005-9514-D61B32BB7B6F}" type="slidenum">
              <a:rPr lang="en-US" altLang="en-US">
                <a:solidFill>
                  <a:schemeClr val="tx1">
                    <a:tint val="75000"/>
                  </a:schemeClr>
                </a:solidFill>
                <a:latin typeface="+mn-lt"/>
              </a:rPr>
              <a:pPr fontAlgn="base">
                <a:spcBef>
                  <a:spcPct val="0"/>
                </a:spcBef>
                <a:spcAft>
                  <a:spcPts val="600"/>
                </a:spcAft>
              </a:pPr>
              <a:t>24</a:t>
            </a:fld>
            <a:endParaRPr lang="en-US" altLang="en-US">
              <a:solidFill>
                <a:schemeClr val="tx1">
                  <a:tint val="75000"/>
                </a:schemeClr>
              </a:solidFill>
              <a:latin typeface="+mn-lt"/>
            </a:endParaRPr>
          </a:p>
        </p:txBody>
      </p:sp>
      <p:sp>
        <p:nvSpPr>
          <p:cNvPr id="16" name="Arc 1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A913349-9BB5-4BD6-B365-9D5D7C3F082E}"/>
              </a:ext>
            </a:extLst>
          </p:cNvPr>
          <p:cNvSpPr>
            <a:spLocks noGrp="1"/>
          </p:cNvSpPr>
          <p:nvPr>
            <p:ph sz="half" idx="1"/>
          </p:nvPr>
        </p:nvSpPr>
        <p:spPr>
          <a:xfrm>
            <a:off x="4447308" y="1058069"/>
            <a:ext cx="6144491" cy="5118894"/>
          </a:xfrm>
        </p:spPr>
        <p:txBody>
          <a:bodyPr vert="horz" lIns="91440" tIns="45720" rIns="91440" bIns="45720" rtlCol="0" anchor="ctr">
            <a:normAutofit/>
          </a:bodyPr>
          <a:lstStyle/>
          <a:p>
            <a:endParaRPr lang="en-US" b="1" dirty="0">
              <a:solidFill>
                <a:srgbClr val="000000"/>
              </a:solidFill>
            </a:endParaRPr>
          </a:p>
          <a:p>
            <a:endParaRPr lang="en-US" b="1" dirty="0">
              <a:solidFill>
                <a:srgbClr val="000000"/>
              </a:solidFill>
              <a:cs typeface="Calibri"/>
            </a:endParaRPr>
          </a:p>
          <a:p>
            <a:endParaRPr lang="en-US" b="1" dirty="0">
              <a:solidFill>
                <a:srgbClr val="000000"/>
              </a:solidFill>
            </a:endParaRPr>
          </a:p>
          <a:p>
            <a:endParaRPr lang="en-US" b="1" dirty="0">
              <a:solidFill>
                <a:srgbClr val="000000"/>
              </a:solidFill>
            </a:endParaRPr>
          </a:p>
        </p:txBody>
      </p:sp>
      <p:pic>
        <p:nvPicPr>
          <p:cNvPr id="5" name="Picture 20">
            <a:extLst>
              <a:ext uri="{FF2B5EF4-FFF2-40B4-BE49-F238E27FC236}">
                <a16:creationId xmlns:a16="http://schemas.microsoft.com/office/drawing/2014/main" id="{CEF57F7E-4791-4B52-855C-95CCE1BC97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12">
            <a:extLst>
              <a:ext uri="{FF2B5EF4-FFF2-40B4-BE49-F238E27FC236}">
                <a16:creationId xmlns:a16="http://schemas.microsoft.com/office/drawing/2014/main" id="{1A494B28-3809-4713-83D0-E973F06644EC}"/>
              </a:ext>
            </a:extLst>
          </p:cNvPr>
          <p:cNvSpPr txBox="1">
            <a:spLocks noChangeArrowheads="1"/>
          </p:cNvSpPr>
          <p:nvPr/>
        </p:nvSpPr>
        <p:spPr bwMode="auto">
          <a:xfrm>
            <a:off x="160338" y="6383338"/>
            <a:ext cx="863600" cy="358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1" fontAlgn="auto" hangingPunct="1">
              <a:spcBef>
                <a:spcPts val="0"/>
              </a:spcBef>
              <a:spcAft>
                <a:spcPts val="0"/>
              </a:spcAft>
              <a:defRPr sz="1200" kern="1200">
                <a:solidFill>
                  <a:schemeClr val="tx1"/>
                </a:solidFill>
                <a:latin typeface="Calibri" panose="020F0502020204030204" pitchFamily="34" charset="0"/>
                <a:ea typeface="+mn-ea"/>
                <a:cs typeface="+mn-cs"/>
              </a:defRPr>
            </a:lvl1pPr>
            <a:lvl2pPr marL="742950" indent="-28575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11430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6002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2057400" indent="-228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5146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6pPr>
            <a:lvl7pPr marL="29718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7pPr>
            <a:lvl8pPr marL="34290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8pPr>
            <a:lvl9pPr marL="3886200" indent="-228600" algn="l" defTabSz="914400" rtl="0" eaLnBrk="1" fontAlgn="base" latinLnBrk="0" hangingPunct="1">
              <a:spcBef>
                <a:spcPct val="0"/>
              </a:spcBef>
              <a:spcAft>
                <a:spcPct val="0"/>
              </a:spcAft>
              <a:defRPr kern="1200">
                <a:solidFill>
                  <a:schemeClr val="tx1"/>
                </a:solidFill>
                <a:latin typeface="Calibri" panose="020F0502020204030204" pitchFamily="34" charset="0"/>
                <a:ea typeface="+mn-ea"/>
                <a:cs typeface="+mn-cs"/>
              </a:defRPr>
            </a:lvl9pPr>
          </a:lstStyle>
          <a:p>
            <a:pPr fontAlgn="base">
              <a:spcBef>
                <a:spcPct val="0"/>
              </a:spcBef>
              <a:spcAft>
                <a:spcPct val="0"/>
              </a:spcAft>
            </a:pPr>
            <a:fld id="{6AA82839-E301-4005-9514-D61B32BB7B6F}" type="slidenum">
              <a:rPr lang="en-US" altLang="en-US" smtClean="0">
                <a:solidFill>
                  <a:schemeClr val="bg1"/>
                </a:solidFill>
              </a:rPr>
              <a:pPr fontAlgn="base">
                <a:spcBef>
                  <a:spcPct val="0"/>
                </a:spcBef>
                <a:spcAft>
                  <a:spcPct val="0"/>
                </a:spcAft>
              </a:pPr>
              <a:t>24</a:t>
            </a:fld>
            <a:endParaRPr lang="en-US" altLang="en-US">
              <a:solidFill>
                <a:schemeClr val="bg1"/>
              </a:solidFill>
            </a:endParaRPr>
          </a:p>
        </p:txBody>
      </p:sp>
      <p:sp>
        <p:nvSpPr>
          <p:cNvPr id="3" name="TextBox 2">
            <a:extLst>
              <a:ext uri="{FF2B5EF4-FFF2-40B4-BE49-F238E27FC236}">
                <a16:creationId xmlns:a16="http://schemas.microsoft.com/office/drawing/2014/main" id="{7C900DE1-9571-423F-9122-57B8EBB848BC}"/>
              </a:ext>
            </a:extLst>
          </p:cNvPr>
          <p:cNvSpPr txBox="1"/>
          <p:nvPr/>
        </p:nvSpPr>
        <p:spPr>
          <a:xfrm>
            <a:off x="4240376" y="178703"/>
            <a:ext cx="7850720" cy="66325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tx1">
                    <a:lumMod val="65000"/>
                    <a:lumOff val="35000"/>
                  </a:schemeClr>
                </a:solidFill>
                <a:latin typeface="Calibri"/>
                <a:cs typeface="Calibri Light"/>
              </a:rPr>
              <a:t>BOI Services</a:t>
            </a:r>
            <a:endParaRPr lang="en-US" dirty="0">
              <a:solidFill>
                <a:schemeClr val="tx1">
                  <a:lumMod val="65000"/>
                  <a:lumOff val="35000"/>
                </a:schemeClr>
              </a:solidFill>
              <a:latin typeface="Calibri"/>
              <a:cs typeface="Calibri" panose="020F0502020204030204" pitchFamily="34" charset="0"/>
            </a:endParaRPr>
          </a:p>
          <a:p>
            <a:pPr marL="342900" indent="-342900">
              <a:buFont typeface="Arial" panose="020B0604020202020204" pitchFamily="34" charset="0"/>
              <a:buChar char="•"/>
            </a:pPr>
            <a:endParaRPr lang="en-US" sz="2300" dirty="0">
              <a:solidFill>
                <a:srgbClr val="FF0000"/>
              </a:solidFill>
              <a:latin typeface="Calibri"/>
              <a:cs typeface="Calibri"/>
            </a:endParaRPr>
          </a:p>
          <a:p>
            <a:pPr marL="342900" indent="-342900">
              <a:buFont typeface="Arial" panose="020B0604020202020204" pitchFamily="34" charset="0"/>
              <a:buChar char="•"/>
            </a:pPr>
            <a:r>
              <a:rPr lang="en-US" sz="2300" dirty="0">
                <a:latin typeface="Calibri"/>
                <a:cs typeface="Calibri"/>
              </a:rPr>
              <a:t>$1,000 for filing the initial BOI report for each entity for B&amp;B to prepare and file which is separate from the salon advisory membership.  We will be doing this work in the summer of 2024.</a:t>
            </a:r>
          </a:p>
          <a:p>
            <a:pPr marL="342900" indent="-342900">
              <a:buFont typeface="Arial" panose="020B0604020202020204" pitchFamily="34" charset="0"/>
              <a:buChar char="•"/>
            </a:pPr>
            <a:endParaRPr lang="en-US" sz="2300" dirty="0">
              <a:latin typeface="Calibri"/>
              <a:cs typeface="Calibri"/>
            </a:endParaRPr>
          </a:p>
          <a:p>
            <a:pPr marL="342900" indent="-342900">
              <a:buFont typeface="Arial" panose="020B0604020202020204" pitchFamily="34" charset="0"/>
              <a:buChar char="•"/>
            </a:pPr>
            <a:r>
              <a:rPr lang="en-US" sz="2400" dirty="0">
                <a:latin typeface="Calibri"/>
                <a:cs typeface="Calibri"/>
              </a:rPr>
              <a:t>Some type of monitoring / updating service will be available in 2025</a:t>
            </a:r>
            <a:r>
              <a:rPr lang="en-US" sz="2300" dirty="0">
                <a:latin typeface="Calibri"/>
                <a:cs typeface="Calibri"/>
              </a:rPr>
              <a:t> so an entity could remain compliant with changes to BOI reports.  Pricing TBD.</a:t>
            </a:r>
            <a:endParaRPr lang="en-US" sz="2300" dirty="0">
              <a:solidFill>
                <a:srgbClr val="FF0000"/>
              </a:solidFill>
              <a:cs typeface="Calibri"/>
            </a:endParaRPr>
          </a:p>
          <a:p>
            <a:pPr marL="342900" indent="-342900">
              <a:buFont typeface="Arial" panose="020B0604020202020204" pitchFamily="34" charset="0"/>
              <a:buChar char="•"/>
            </a:pPr>
            <a:endParaRPr lang="en-US" sz="2300" dirty="0">
              <a:latin typeface="Calibri"/>
              <a:cs typeface="Calibri"/>
            </a:endParaRPr>
          </a:p>
          <a:p>
            <a:pPr marL="342900" indent="-342900">
              <a:buFont typeface="Arial" panose="020B0604020202020204" pitchFamily="34" charset="0"/>
              <a:buChar char="•"/>
            </a:pPr>
            <a:r>
              <a:rPr lang="en-US" sz="2300" dirty="0">
                <a:latin typeface="Calibri"/>
                <a:cs typeface="Calibri"/>
              </a:rPr>
              <a:t>Self filing for no charge can be done yourself online through </a:t>
            </a:r>
            <a:r>
              <a:rPr lang="en-US" sz="2400" dirty="0">
                <a:hlinkClick r:id="rId4"/>
              </a:rPr>
              <a:t>https://www.fincen.gov/boi</a:t>
            </a:r>
            <a:r>
              <a:rPr lang="en-US" sz="2400" dirty="0"/>
              <a:t>  the FinCEN Small Business Compliance Guide will help and can be found here </a:t>
            </a:r>
            <a:r>
              <a:rPr lang="en-US" sz="2400" dirty="0">
                <a:hlinkClick r:id="rId5"/>
              </a:rPr>
              <a:t>https://www.fincen.gov/sites/default/files/shared/BOI_Small_Compliance_Guide.v1.1-FINAL.pdf</a:t>
            </a:r>
            <a:r>
              <a:rPr lang="en-US" sz="2400" dirty="0"/>
              <a:t> </a:t>
            </a:r>
          </a:p>
          <a:p>
            <a:pPr marL="342900" indent="-342900">
              <a:buFont typeface="Arial" panose="020B0604020202020204" pitchFamily="34" charset="0"/>
              <a:buChar char="•"/>
            </a:pPr>
            <a:endParaRPr lang="en-US" sz="2300" dirty="0">
              <a:latin typeface="Calibri"/>
              <a:cs typeface="Calibri"/>
            </a:endParaRPr>
          </a:p>
          <a:p>
            <a:pPr marL="342900" indent="-342900">
              <a:buFont typeface="Arial"/>
              <a:buChar char="•"/>
            </a:pPr>
            <a:endParaRPr lang="en-US" sz="2300" dirty="0">
              <a:latin typeface="Calibri"/>
              <a:cs typeface="Calibri"/>
            </a:endParaRPr>
          </a:p>
        </p:txBody>
      </p:sp>
    </p:spTree>
    <p:extLst>
      <p:ext uri="{BB962C8B-B14F-4D97-AF65-F5344CB8AC3E}">
        <p14:creationId xmlns:p14="http://schemas.microsoft.com/office/powerpoint/2010/main" val="413875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20">
            <a:extLst>
              <a:ext uri="{FF2B5EF4-FFF2-40B4-BE49-F238E27FC236}">
                <a16:creationId xmlns:a16="http://schemas.microsoft.com/office/drawing/2014/main" id="{D4F3D925-6C32-4BE0-B940-884CECA4E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8554" b="47281"/>
          <a:stretch>
            <a:fillRect/>
          </a:stretch>
        </p:blipFill>
        <p:spPr bwMode="auto">
          <a:xfrm>
            <a:off x="0" y="6211668"/>
            <a:ext cx="12192000" cy="64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Title 1">
            <a:extLst>
              <a:ext uri="{FF2B5EF4-FFF2-40B4-BE49-F238E27FC236}">
                <a16:creationId xmlns:a16="http://schemas.microsoft.com/office/drawing/2014/main" id="{A53CD7D8-6ABE-43B0-8556-2E3F1274F3F7}"/>
              </a:ext>
            </a:extLst>
          </p:cNvPr>
          <p:cNvSpPr>
            <a:spLocks noGrp="1" noChangeArrowheads="1"/>
          </p:cNvSpPr>
          <p:nvPr>
            <p:ph type="ctrTitle"/>
          </p:nvPr>
        </p:nvSpPr>
        <p:spPr>
          <a:xfrm>
            <a:off x="2815262" y="245843"/>
            <a:ext cx="5960973" cy="853997"/>
          </a:xfrm>
        </p:spPr>
        <p:txBody>
          <a:bodyPr anchor="t"/>
          <a:lstStyle/>
          <a:p>
            <a:r>
              <a:rPr lang="en-US" altLang="en-US" sz="4800" b="1" dirty="0">
                <a:solidFill>
                  <a:schemeClr val="bg2">
                    <a:lumMod val="25000"/>
                  </a:schemeClr>
                </a:solidFill>
              </a:rPr>
              <a:t>Questions</a:t>
            </a:r>
            <a:r>
              <a:rPr lang="en-US" altLang="en-US" sz="5400" b="1" dirty="0">
                <a:solidFill>
                  <a:schemeClr val="bg2">
                    <a:lumMod val="25000"/>
                  </a:schemeClr>
                </a:solidFill>
              </a:rPr>
              <a:t> &amp; Answers</a:t>
            </a:r>
            <a:br>
              <a:rPr lang="en-US" altLang="en-US" sz="5400" b="1" dirty="0">
                <a:solidFill>
                  <a:schemeClr val="bg2">
                    <a:lumMod val="25000"/>
                  </a:schemeClr>
                </a:solidFill>
              </a:rPr>
            </a:br>
            <a:endParaRPr lang="en-US" altLang="en-US" sz="2000" dirty="0">
              <a:cs typeface="Calibri Light"/>
            </a:endParaRPr>
          </a:p>
        </p:txBody>
      </p:sp>
      <p:sp>
        <p:nvSpPr>
          <p:cNvPr id="7172" name="Slide Number Placeholder 12">
            <a:extLst>
              <a:ext uri="{FF2B5EF4-FFF2-40B4-BE49-F238E27FC236}">
                <a16:creationId xmlns:a16="http://schemas.microsoft.com/office/drawing/2014/main" id="{FFD18045-675C-456C-A731-E5A6ECBE777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157E9A6-BC48-4935-B3B8-E5C26E899B1F}" type="slidenum">
              <a:rPr lang="en-US" altLang="en-US" dirty="0">
                <a:solidFill>
                  <a:schemeClr val="bg1"/>
                </a:solidFill>
              </a:rPr>
              <a:pPr fontAlgn="base">
                <a:spcBef>
                  <a:spcPct val="0"/>
                </a:spcBef>
                <a:spcAft>
                  <a:spcPct val="0"/>
                </a:spcAft>
              </a:pPr>
              <a:t>25</a:t>
            </a:fld>
            <a:endParaRPr lang="en-US" altLang="en-US">
              <a:solidFill>
                <a:schemeClr val="bg1"/>
              </a:solidFill>
            </a:endParaRPr>
          </a:p>
        </p:txBody>
      </p:sp>
      <p:sp>
        <p:nvSpPr>
          <p:cNvPr id="7174" name="TextBox 18">
            <a:extLst>
              <a:ext uri="{FF2B5EF4-FFF2-40B4-BE49-F238E27FC236}">
                <a16:creationId xmlns:a16="http://schemas.microsoft.com/office/drawing/2014/main" id="{F7D05531-0928-42CE-BBA3-6B03FF60E3D7}"/>
              </a:ext>
            </a:extLst>
          </p:cNvPr>
          <p:cNvSpPr txBox="1">
            <a:spLocks noChangeArrowheads="1"/>
          </p:cNvSpPr>
          <p:nvPr/>
        </p:nvSpPr>
        <p:spPr bwMode="auto">
          <a:xfrm>
            <a:off x="3436938" y="2811463"/>
            <a:ext cx="185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pic>
        <p:nvPicPr>
          <p:cNvPr id="5" name="Picture 4" descr="A person wearing a blue shirt&#10;&#10;Description automatically generated with low confidence">
            <a:extLst>
              <a:ext uri="{FF2B5EF4-FFF2-40B4-BE49-F238E27FC236}">
                <a16:creationId xmlns:a16="http://schemas.microsoft.com/office/drawing/2014/main" id="{7FE62DA8-0DD8-40B3-9689-DEB25D5F0CFF}"/>
              </a:ext>
            </a:extLst>
          </p:cNvPr>
          <p:cNvPicPr>
            <a:picLocks noChangeAspect="1"/>
          </p:cNvPicPr>
          <p:nvPr/>
        </p:nvPicPr>
        <p:blipFill rotWithShape="1">
          <a:blip r:embed="rId3"/>
          <a:srcRect r="5643"/>
          <a:stretch/>
        </p:blipFill>
        <p:spPr>
          <a:xfrm>
            <a:off x="2185261" y="807696"/>
            <a:ext cx="3848669" cy="4078846"/>
          </a:xfrm>
          <a:prstGeom prst="rect">
            <a:avLst/>
          </a:prstGeom>
        </p:spPr>
      </p:pic>
      <p:pic>
        <p:nvPicPr>
          <p:cNvPr id="7" name="Picture 6" descr="A person smiling for the camera&#10;&#10;Description automatically generated with medium confidence">
            <a:extLst>
              <a:ext uri="{FF2B5EF4-FFF2-40B4-BE49-F238E27FC236}">
                <a16:creationId xmlns:a16="http://schemas.microsoft.com/office/drawing/2014/main" id="{A9B6A74A-EF12-4513-AA92-42BB7BC09578}"/>
              </a:ext>
            </a:extLst>
          </p:cNvPr>
          <p:cNvPicPr>
            <a:picLocks noChangeAspect="1"/>
          </p:cNvPicPr>
          <p:nvPr/>
        </p:nvPicPr>
        <p:blipFill>
          <a:blip r:embed="rId4"/>
          <a:stretch>
            <a:fillRect/>
          </a:stretch>
        </p:blipFill>
        <p:spPr>
          <a:xfrm>
            <a:off x="6096000" y="864791"/>
            <a:ext cx="4078847" cy="4078847"/>
          </a:xfrm>
          <a:prstGeom prst="rect">
            <a:avLst/>
          </a:prstGeom>
        </p:spPr>
      </p:pic>
      <p:sp>
        <p:nvSpPr>
          <p:cNvPr id="8" name="TextBox 7">
            <a:extLst>
              <a:ext uri="{FF2B5EF4-FFF2-40B4-BE49-F238E27FC236}">
                <a16:creationId xmlns:a16="http://schemas.microsoft.com/office/drawing/2014/main" id="{D49F47A0-0172-431A-98D0-60E310B402A0}"/>
              </a:ext>
            </a:extLst>
          </p:cNvPr>
          <p:cNvSpPr txBox="1"/>
          <p:nvPr/>
        </p:nvSpPr>
        <p:spPr>
          <a:xfrm>
            <a:off x="2540760" y="5087440"/>
            <a:ext cx="3254988" cy="923330"/>
          </a:xfrm>
          <a:prstGeom prst="rect">
            <a:avLst/>
          </a:prstGeom>
          <a:noFill/>
        </p:spPr>
        <p:txBody>
          <a:bodyPr wrap="square" lIns="91440" tIns="45720" rIns="91440" bIns="45720" rtlCol="0" anchor="t">
            <a:spAutoFit/>
          </a:bodyPr>
          <a:lstStyle/>
          <a:p>
            <a:r>
              <a:rPr lang="en-US" dirty="0"/>
              <a:t>Chris Wittich, MBT, CPA </a:t>
            </a:r>
            <a:r>
              <a:rPr lang="en-US" dirty="0">
                <a:hlinkClick r:id="rId5"/>
              </a:rPr>
              <a:t>cwittich@myboyum.com</a:t>
            </a:r>
            <a:endParaRPr lang="en-US" dirty="0"/>
          </a:p>
          <a:p>
            <a:r>
              <a:rPr lang="en-US" dirty="0">
                <a:latin typeface="Calibri"/>
                <a:cs typeface="Calibri"/>
              </a:rPr>
              <a:t>Salon Team Lead</a:t>
            </a:r>
            <a:endParaRPr lang="en-US" dirty="0">
              <a:cs typeface="Calibri"/>
            </a:endParaRPr>
          </a:p>
        </p:txBody>
      </p:sp>
      <p:sp>
        <p:nvSpPr>
          <p:cNvPr id="18" name="TextBox 17">
            <a:extLst>
              <a:ext uri="{FF2B5EF4-FFF2-40B4-BE49-F238E27FC236}">
                <a16:creationId xmlns:a16="http://schemas.microsoft.com/office/drawing/2014/main" id="{8BC96894-187B-4A4E-93B3-C93758CA7728}"/>
              </a:ext>
            </a:extLst>
          </p:cNvPr>
          <p:cNvSpPr txBox="1"/>
          <p:nvPr/>
        </p:nvSpPr>
        <p:spPr>
          <a:xfrm>
            <a:off x="6947435" y="5100921"/>
            <a:ext cx="2853207" cy="923330"/>
          </a:xfrm>
          <a:prstGeom prst="rect">
            <a:avLst/>
          </a:prstGeom>
          <a:noFill/>
        </p:spPr>
        <p:txBody>
          <a:bodyPr wrap="square" lIns="91440" tIns="45720" rIns="91440" bIns="45720" rtlCol="0" anchor="t">
            <a:spAutoFit/>
          </a:bodyPr>
          <a:lstStyle/>
          <a:p>
            <a:r>
              <a:rPr lang="en-US" dirty="0"/>
              <a:t>Tracy Stevens, CPA</a:t>
            </a:r>
          </a:p>
          <a:p>
            <a:r>
              <a:rPr lang="en-US" dirty="0">
                <a:hlinkClick r:id="rId6"/>
              </a:rPr>
              <a:t>tstevens@myboyum.com</a:t>
            </a:r>
            <a:endParaRPr lang="en-US" dirty="0"/>
          </a:p>
          <a:p>
            <a:r>
              <a:rPr lang="en-US" dirty="0">
                <a:latin typeface="Calibri"/>
                <a:cs typeface="Calibri"/>
              </a:rPr>
              <a:t>Salon Team</a:t>
            </a:r>
          </a:p>
        </p:txBody>
      </p:sp>
    </p:spTree>
    <p:extLst>
      <p:ext uri="{BB962C8B-B14F-4D97-AF65-F5344CB8AC3E}">
        <p14:creationId xmlns:p14="http://schemas.microsoft.com/office/powerpoint/2010/main" val="3635132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a:solidFill>
                  <a:schemeClr val="tx1">
                    <a:lumMod val="65000"/>
                    <a:lumOff val="35000"/>
                  </a:schemeClr>
                </a:solidFill>
              </a:rPr>
              <a:t>Agenda</a:t>
            </a:r>
            <a:endParaRPr lang="en-US" b="1">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3" y="1782404"/>
            <a:ext cx="10111617" cy="4108836"/>
          </a:xfrm>
        </p:spPr>
        <p:txBody>
          <a:bodyPr vert="horz" wrap="square" lIns="91440" tIns="45720" rIns="91440" bIns="45720" numCol="1" anchor="t" anchorCtr="0" compatLnSpc="1">
            <a:prstTxWarp prst="textNoShape">
              <a:avLst/>
            </a:prstTxWarp>
            <a:noAutofit/>
          </a:bodyPr>
          <a:lstStyle/>
          <a:p>
            <a:r>
              <a:rPr lang="en-US" sz="3200" dirty="0">
                <a:cs typeface="Calibri"/>
              </a:rPr>
              <a:t>Corporate Transparency Act</a:t>
            </a:r>
          </a:p>
          <a:p>
            <a:r>
              <a:rPr lang="en-US" sz="3200" dirty="0">
                <a:cs typeface="Calibri"/>
              </a:rPr>
              <a:t>Who is required to file?</a:t>
            </a:r>
          </a:p>
          <a:p>
            <a:r>
              <a:rPr lang="en-US" sz="3200" dirty="0">
                <a:cs typeface="Calibri"/>
              </a:rPr>
              <a:t>When is it required to be filed?</a:t>
            </a:r>
          </a:p>
          <a:p>
            <a:r>
              <a:rPr lang="en-US" sz="3200" dirty="0">
                <a:cs typeface="Calibri"/>
              </a:rPr>
              <a:t>What information is required on the report?</a:t>
            </a:r>
          </a:p>
          <a:p>
            <a:r>
              <a:rPr lang="en-US" sz="3200" dirty="0">
                <a:cs typeface="Calibri"/>
              </a:rPr>
              <a:t>What are the penalties?</a:t>
            </a:r>
          </a:p>
          <a:p>
            <a:r>
              <a:rPr lang="en-US" sz="3200" dirty="0">
                <a:cs typeface="Calibri"/>
              </a:rPr>
              <a:t>How do you file BOI?</a:t>
            </a:r>
          </a:p>
          <a:p>
            <a:r>
              <a:rPr lang="en-US" sz="3200" dirty="0">
                <a:cs typeface="Calibri"/>
              </a:rPr>
              <a:t>Examples + Closing thoughts + Q&amp;A</a:t>
            </a:r>
          </a:p>
        </p:txBody>
      </p:sp>
      <p:sp>
        <p:nvSpPr>
          <p:cNvPr id="4" name="Content Placeholder 3">
            <a:extLst>
              <a:ext uri="{FF2B5EF4-FFF2-40B4-BE49-F238E27FC236}">
                <a16:creationId xmlns:a16="http://schemas.microsoft.com/office/drawing/2014/main" id="{030A8FFC-A6AF-4C32-8E99-630BD551C4C5}"/>
              </a:ext>
            </a:extLst>
          </p:cNvPr>
          <p:cNvSpPr>
            <a:spLocks noGrp="1"/>
          </p:cNvSpPr>
          <p:nvPr>
            <p:ph sz="half" idx="2"/>
          </p:nvPr>
        </p:nvSpPr>
        <p:spPr>
          <a:xfrm>
            <a:off x="6402237" y="1480568"/>
            <a:ext cx="4879676" cy="4351338"/>
          </a:xfrm>
        </p:spPr>
        <p:txBody>
          <a:bodyPr/>
          <a:lstStyle/>
          <a:p>
            <a:pPr marL="0" indent="0">
              <a:buNone/>
            </a:pPr>
            <a:endParaRPr lang="en-US" dirty="0">
              <a:cs typeface="Calibri" panose="020F0502020204030204"/>
            </a:endParaRPr>
          </a:p>
          <a:p>
            <a:endParaRPr lang="en-US" dirty="0">
              <a:cs typeface="Calibri" panose="020F0502020204030204"/>
            </a:endParaRP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3</a:t>
            </a:fld>
            <a:endParaRPr lang="en-US" altLang="en-US">
              <a:solidFill>
                <a:schemeClr val="bg1"/>
              </a:solidFill>
            </a:endParaRPr>
          </a:p>
        </p:txBody>
      </p:sp>
    </p:spTree>
    <p:extLst>
      <p:ext uri="{BB962C8B-B14F-4D97-AF65-F5344CB8AC3E}">
        <p14:creationId xmlns:p14="http://schemas.microsoft.com/office/powerpoint/2010/main" val="244321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Corporate Transparency Act</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710710"/>
            <a:ext cx="10527918" cy="4172336"/>
          </a:xfrm>
        </p:spPr>
        <p:txBody>
          <a:bodyPr vert="horz" wrap="square" lIns="91440" tIns="45720" rIns="91440" bIns="45720" numCol="1" anchor="t" anchorCtr="0" compatLnSpc="1">
            <a:prstTxWarp prst="textNoShape">
              <a:avLst/>
            </a:prstTxWarp>
            <a:noAutofit/>
          </a:bodyPr>
          <a:lstStyle/>
          <a:p>
            <a:r>
              <a:rPr lang="en-US" dirty="0">
                <a:cs typeface="Calibri"/>
              </a:rPr>
              <a:t>Congress passed the Corporate Transparency Act in 2021 as part of Bank Secrecy Act</a:t>
            </a:r>
          </a:p>
          <a:p>
            <a:pPr lvl="1"/>
            <a:r>
              <a:rPr lang="en-US" dirty="0">
                <a:cs typeface="Calibri"/>
              </a:rPr>
              <a:t>Mandates that millions of entities report their beneficial ownership information to the Financial Crimes Enforcement Network (FinCEN)</a:t>
            </a:r>
          </a:p>
          <a:p>
            <a:pPr lvl="1"/>
            <a:r>
              <a:rPr lang="en-US" dirty="0">
                <a:cs typeface="Calibri"/>
              </a:rPr>
              <a:t>FinCEN would use that information to improve transparency and tracking and enhance enforcement efforts for financial crimes</a:t>
            </a:r>
          </a:p>
          <a:p>
            <a:pPr lvl="1"/>
            <a:r>
              <a:rPr lang="en-US" dirty="0">
                <a:cs typeface="Calibri"/>
              </a:rPr>
              <a:t>FinCEN estimates 32.6 million existing reporting companies</a:t>
            </a:r>
          </a:p>
          <a:p>
            <a:pPr lvl="1"/>
            <a:r>
              <a:rPr lang="en-US" dirty="0">
                <a:cs typeface="Calibri"/>
              </a:rPr>
              <a:t>FinCEN estimates 5 million new reporting companies each year</a:t>
            </a:r>
          </a:p>
          <a:p>
            <a:pPr lvl="1"/>
            <a:r>
              <a:rPr lang="en-US" dirty="0">
                <a:cs typeface="Calibri"/>
              </a:rPr>
              <a:t>2024 is the first year for the BOI reporting</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4</a:t>
            </a:fld>
            <a:endParaRPr lang="en-US" altLang="en-US">
              <a:solidFill>
                <a:schemeClr val="bg1"/>
              </a:solidFill>
            </a:endParaRPr>
          </a:p>
        </p:txBody>
      </p:sp>
    </p:spTree>
    <p:extLst>
      <p:ext uri="{BB962C8B-B14F-4D97-AF65-F5344CB8AC3E}">
        <p14:creationId xmlns:p14="http://schemas.microsoft.com/office/powerpoint/2010/main" val="3519318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Who is required to file?</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710710"/>
            <a:ext cx="10527918" cy="4172336"/>
          </a:xfrm>
        </p:spPr>
        <p:txBody>
          <a:bodyPr vert="horz" wrap="square" lIns="91440" tIns="45720" rIns="91440" bIns="45720" numCol="1" anchor="t" anchorCtr="0" compatLnSpc="1">
            <a:prstTxWarp prst="textNoShape">
              <a:avLst/>
            </a:prstTxWarp>
            <a:noAutofit/>
          </a:bodyPr>
          <a:lstStyle/>
          <a:p>
            <a:pPr marL="0" indent="0">
              <a:buNone/>
            </a:pPr>
            <a:r>
              <a:rPr lang="en-US" dirty="0">
                <a:cs typeface="Calibri"/>
              </a:rPr>
              <a:t>All domestic and foreign entities that have filed formation or registration documents with a US State unless they meet an exception listed below</a:t>
            </a:r>
          </a:p>
          <a:p>
            <a:endParaRPr lang="en-US" dirty="0">
              <a:cs typeface="Calibri"/>
            </a:endParaRPr>
          </a:p>
          <a:p>
            <a:pPr>
              <a:buFont typeface="Wingdings" panose="05000000000000000000" pitchFamily="2" charset="2"/>
              <a:buChar char="Ø"/>
            </a:pPr>
            <a:r>
              <a:rPr lang="en-US" dirty="0">
                <a:cs typeface="Calibri"/>
              </a:rPr>
              <a:t>23 industry exceptions </a:t>
            </a:r>
          </a:p>
          <a:p>
            <a:pPr>
              <a:buFont typeface="Wingdings" panose="05000000000000000000" pitchFamily="2" charset="2"/>
              <a:buChar char="Ø"/>
            </a:pPr>
            <a:r>
              <a:rPr lang="en-US" dirty="0">
                <a:cs typeface="Calibri"/>
              </a:rPr>
              <a:t>Exempt – large operating entities </a:t>
            </a:r>
          </a:p>
          <a:p>
            <a:pPr>
              <a:buFont typeface="Wingdings" panose="05000000000000000000" pitchFamily="2" charset="2"/>
              <a:buChar char="Ø"/>
            </a:pPr>
            <a:r>
              <a:rPr lang="en-US" dirty="0">
                <a:cs typeface="Calibri"/>
              </a:rPr>
              <a:t>Exempt – publicly traded companies</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5</a:t>
            </a:fld>
            <a:endParaRPr lang="en-US" altLang="en-US">
              <a:solidFill>
                <a:schemeClr val="bg1"/>
              </a:solidFill>
            </a:endParaRPr>
          </a:p>
        </p:txBody>
      </p:sp>
    </p:spTree>
    <p:extLst>
      <p:ext uri="{BB962C8B-B14F-4D97-AF65-F5344CB8AC3E}">
        <p14:creationId xmlns:p14="http://schemas.microsoft.com/office/powerpoint/2010/main" val="1987466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Who is required to file?</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0" y="1348353"/>
            <a:ext cx="12192000" cy="4773047"/>
          </a:xfrm>
        </p:spPr>
        <p:txBody>
          <a:bodyPr vert="horz" wrap="square" lIns="91440" tIns="45720" rIns="91440" bIns="45720" numCol="3" anchor="t" anchorCtr="0" compatLnSpc="1">
            <a:prstTxWarp prst="textNoShape">
              <a:avLst/>
            </a:prstTxWarp>
            <a:noAutofit/>
          </a:bodyPr>
          <a:lstStyle/>
          <a:p>
            <a:pPr marL="0" indent="0">
              <a:buNone/>
            </a:pPr>
            <a:r>
              <a:rPr lang="en-US" b="1" dirty="0">
                <a:cs typeface="Calibri"/>
              </a:rPr>
              <a:t>23 industry exceptions</a:t>
            </a:r>
          </a:p>
          <a:p>
            <a:pPr lvl="1"/>
            <a:r>
              <a:rPr lang="en-US" dirty="0">
                <a:cs typeface="Calibri"/>
              </a:rPr>
              <a:t>Securities reporting issuer</a:t>
            </a:r>
          </a:p>
          <a:p>
            <a:pPr lvl="1"/>
            <a:r>
              <a:rPr lang="en-US" dirty="0">
                <a:cs typeface="Calibri"/>
              </a:rPr>
              <a:t>Governmental authority</a:t>
            </a:r>
          </a:p>
          <a:p>
            <a:pPr lvl="1"/>
            <a:r>
              <a:rPr lang="en-US" dirty="0">
                <a:cs typeface="Calibri"/>
              </a:rPr>
              <a:t>Bank</a:t>
            </a:r>
          </a:p>
          <a:p>
            <a:pPr lvl="1"/>
            <a:r>
              <a:rPr lang="en-US" dirty="0">
                <a:cs typeface="Calibri"/>
              </a:rPr>
              <a:t>Credit Union</a:t>
            </a:r>
          </a:p>
          <a:p>
            <a:pPr lvl="1"/>
            <a:r>
              <a:rPr lang="en-US" dirty="0">
                <a:cs typeface="Calibri"/>
              </a:rPr>
              <a:t>Depository institution holding company</a:t>
            </a:r>
          </a:p>
          <a:p>
            <a:pPr lvl="1"/>
            <a:r>
              <a:rPr lang="en-US" dirty="0">
                <a:cs typeface="Calibri"/>
              </a:rPr>
              <a:t>Money services business</a:t>
            </a:r>
          </a:p>
          <a:p>
            <a:pPr lvl="1"/>
            <a:r>
              <a:rPr lang="en-US" dirty="0">
                <a:cs typeface="Calibri"/>
              </a:rPr>
              <a:t>Broker or dealer in securities</a:t>
            </a:r>
          </a:p>
          <a:p>
            <a:pPr lvl="1"/>
            <a:r>
              <a:rPr lang="en-US" dirty="0">
                <a:cs typeface="Calibri"/>
              </a:rPr>
              <a:t>Securities exchange or clearing agency</a:t>
            </a:r>
          </a:p>
          <a:p>
            <a:pPr lvl="1"/>
            <a:endParaRPr lang="en-US" dirty="0">
              <a:cs typeface="Calibri"/>
            </a:endParaRPr>
          </a:p>
          <a:p>
            <a:pPr lvl="1"/>
            <a:r>
              <a:rPr lang="en-US" dirty="0">
                <a:cs typeface="Calibri"/>
              </a:rPr>
              <a:t>Other exact act registered entity</a:t>
            </a:r>
          </a:p>
          <a:p>
            <a:pPr lvl="1"/>
            <a:r>
              <a:rPr lang="en-US" dirty="0">
                <a:cs typeface="Calibri"/>
              </a:rPr>
              <a:t>Investment company or investment adviser</a:t>
            </a:r>
          </a:p>
          <a:p>
            <a:pPr lvl="1"/>
            <a:r>
              <a:rPr lang="en-US" dirty="0">
                <a:cs typeface="Calibri"/>
              </a:rPr>
              <a:t>Venture capital fund adviser</a:t>
            </a:r>
          </a:p>
          <a:p>
            <a:pPr lvl="1"/>
            <a:r>
              <a:rPr lang="en-US" dirty="0">
                <a:cs typeface="Calibri"/>
              </a:rPr>
              <a:t>Insurance company</a:t>
            </a:r>
          </a:p>
          <a:p>
            <a:pPr lvl="1"/>
            <a:r>
              <a:rPr lang="en-US" dirty="0">
                <a:cs typeface="Calibri"/>
              </a:rPr>
              <a:t>State licensed insurance producer</a:t>
            </a:r>
          </a:p>
          <a:p>
            <a:pPr lvl="1"/>
            <a:r>
              <a:rPr lang="en-US" dirty="0">
                <a:cs typeface="Calibri"/>
              </a:rPr>
              <a:t>Commodity exchange Act registered entity</a:t>
            </a:r>
          </a:p>
          <a:p>
            <a:pPr lvl="1"/>
            <a:endParaRPr lang="en-US" dirty="0">
              <a:cs typeface="Calibri"/>
            </a:endParaRPr>
          </a:p>
          <a:p>
            <a:pPr lvl="1"/>
            <a:r>
              <a:rPr lang="en-US" dirty="0">
                <a:cs typeface="Calibri"/>
              </a:rPr>
              <a:t>Accounting firm</a:t>
            </a:r>
          </a:p>
          <a:p>
            <a:pPr lvl="1"/>
            <a:r>
              <a:rPr lang="en-US" dirty="0">
                <a:cs typeface="Calibri"/>
              </a:rPr>
              <a:t>Public utility</a:t>
            </a:r>
          </a:p>
          <a:p>
            <a:pPr lvl="1"/>
            <a:r>
              <a:rPr lang="en-US" dirty="0">
                <a:cs typeface="Calibri"/>
              </a:rPr>
              <a:t>Financial market utility</a:t>
            </a:r>
          </a:p>
          <a:p>
            <a:pPr lvl="1"/>
            <a:r>
              <a:rPr lang="en-US" dirty="0">
                <a:cs typeface="Calibri"/>
              </a:rPr>
              <a:t>Pooled investment vehicle</a:t>
            </a:r>
          </a:p>
          <a:p>
            <a:pPr lvl="1"/>
            <a:r>
              <a:rPr lang="en-US" dirty="0">
                <a:cs typeface="Calibri"/>
              </a:rPr>
              <a:t>Tax exempt entity</a:t>
            </a:r>
          </a:p>
          <a:p>
            <a:pPr lvl="1"/>
            <a:r>
              <a:rPr lang="en-US" dirty="0">
                <a:cs typeface="Calibri"/>
              </a:rPr>
              <a:t>Entity assisting a tax exempt entity</a:t>
            </a:r>
          </a:p>
          <a:p>
            <a:pPr lvl="1"/>
            <a:r>
              <a:rPr lang="en-US" dirty="0">
                <a:cs typeface="Calibri"/>
              </a:rPr>
              <a:t>Large operating company</a:t>
            </a:r>
          </a:p>
          <a:p>
            <a:pPr lvl="1"/>
            <a:r>
              <a:rPr lang="en-US" dirty="0">
                <a:cs typeface="Calibri"/>
              </a:rPr>
              <a:t>Subsidiary of certain exempt entities</a:t>
            </a:r>
          </a:p>
          <a:p>
            <a:pPr lvl="1"/>
            <a:r>
              <a:rPr lang="en-US" dirty="0">
                <a:cs typeface="Calibri"/>
              </a:rPr>
              <a:t>Inactive entity</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6</a:t>
            </a:fld>
            <a:endParaRPr lang="en-US" altLang="en-US">
              <a:solidFill>
                <a:schemeClr val="bg1"/>
              </a:solidFill>
            </a:endParaRPr>
          </a:p>
        </p:txBody>
      </p:sp>
    </p:spTree>
    <p:extLst>
      <p:ext uri="{BB962C8B-B14F-4D97-AF65-F5344CB8AC3E}">
        <p14:creationId xmlns:p14="http://schemas.microsoft.com/office/powerpoint/2010/main" val="722019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Who is required to file?</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710710"/>
            <a:ext cx="10527918" cy="4172336"/>
          </a:xfrm>
        </p:spPr>
        <p:txBody>
          <a:bodyPr vert="horz" wrap="square" lIns="91440" tIns="45720" rIns="91440" bIns="45720" numCol="1" anchor="t" anchorCtr="0" compatLnSpc="1">
            <a:prstTxWarp prst="textNoShape">
              <a:avLst/>
            </a:prstTxWarp>
            <a:noAutofit/>
          </a:bodyPr>
          <a:lstStyle/>
          <a:p>
            <a:pPr marL="0" indent="0">
              <a:buNone/>
            </a:pPr>
            <a:r>
              <a:rPr lang="en-US" b="1" dirty="0">
                <a:cs typeface="Calibri"/>
              </a:rPr>
              <a:t>Exempt – large operating entities that meet all 3 of these:</a:t>
            </a:r>
          </a:p>
          <a:p>
            <a:pPr lvl="1"/>
            <a:r>
              <a:rPr lang="en-US" dirty="0">
                <a:cs typeface="Calibri"/>
              </a:rPr>
              <a:t>Employ more than 20 FTE in the US.  This is the same definition as full time employee that was used for ERC purposes and for health insurance purposes.  It requires an average of 30 hours per week to be considered full time employee.  </a:t>
            </a:r>
          </a:p>
          <a:p>
            <a:pPr lvl="1"/>
            <a:r>
              <a:rPr lang="en-US" dirty="0">
                <a:cs typeface="Calibri"/>
              </a:rPr>
              <a:t>Gross receipts or sales over $5M on the prior year’s tax return.  This only includes US based gross receipts or sales.</a:t>
            </a:r>
          </a:p>
          <a:p>
            <a:pPr lvl="1"/>
            <a:r>
              <a:rPr lang="en-US" dirty="0">
                <a:cs typeface="Calibri"/>
              </a:rPr>
              <a:t>Has a physical office in the US.  Entity regularly conducts business at physical location either owned or leased and is not shared with any other entity.</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7</a:t>
            </a:fld>
            <a:endParaRPr lang="en-US" altLang="en-US">
              <a:solidFill>
                <a:schemeClr val="bg1"/>
              </a:solidFill>
            </a:endParaRPr>
          </a:p>
        </p:txBody>
      </p:sp>
    </p:spTree>
    <p:extLst>
      <p:ext uri="{BB962C8B-B14F-4D97-AF65-F5344CB8AC3E}">
        <p14:creationId xmlns:p14="http://schemas.microsoft.com/office/powerpoint/2010/main" val="847759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a:bodyPr>
          <a:lstStyle/>
          <a:p>
            <a:pPr algn="ctr"/>
            <a:r>
              <a:rPr lang="en-US" sz="6000" b="1" dirty="0">
                <a:solidFill>
                  <a:schemeClr val="tx1">
                    <a:lumMod val="65000"/>
                    <a:lumOff val="35000"/>
                  </a:schemeClr>
                </a:solidFill>
              </a:rPr>
              <a:t>When is it required to be filed?</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710710"/>
            <a:ext cx="10527918" cy="4172336"/>
          </a:xfrm>
        </p:spPr>
        <p:txBody>
          <a:bodyPr vert="horz" wrap="square" lIns="91440" tIns="45720" rIns="91440" bIns="45720" numCol="1" anchor="t" anchorCtr="0" compatLnSpc="1">
            <a:prstTxWarp prst="textNoShape">
              <a:avLst/>
            </a:prstTxWarp>
            <a:noAutofit/>
          </a:bodyPr>
          <a:lstStyle/>
          <a:p>
            <a:r>
              <a:rPr lang="en-US" dirty="0">
                <a:cs typeface="Calibri"/>
              </a:rPr>
              <a:t>Entities formed prior to 1-1-2024 have until 12-31-2024 to make their initial filing</a:t>
            </a:r>
          </a:p>
          <a:p>
            <a:r>
              <a:rPr lang="en-US" dirty="0">
                <a:cs typeface="Calibri"/>
              </a:rPr>
              <a:t>Entities formed during 2024 have 90 days to complete their initial filing from the date of their initial formation</a:t>
            </a:r>
          </a:p>
          <a:p>
            <a:r>
              <a:rPr lang="en-US" dirty="0">
                <a:cs typeface="Calibri"/>
              </a:rPr>
              <a:t>For 2025 the report will be required to be updated </a:t>
            </a:r>
            <a:r>
              <a:rPr lang="en-US" b="1" dirty="0">
                <a:solidFill>
                  <a:srgbClr val="FF0000"/>
                </a:solidFill>
                <a:highlight>
                  <a:srgbClr val="FFFF00"/>
                </a:highlight>
                <a:cs typeface="Calibri"/>
              </a:rPr>
              <a:t>within 30 days </a:t>
            </a:r>
            <a:r>
              <a:rPr lang="en-US" dirty="0">
                <a:cs typeface="Calibri"/>
              </a:rPr>
              <a:t>of a change in the information</a:t>
            </a:r>
          </a:p>
          <a:p>
            <a:pPr lvl="1"/>
            <a:r>
              <a:rPr lang="en-US" dirty="0">
                <a:cs typeface="Calibri"/>
              </a:rPr>
              <a:t>Change of address for a beneficial owner</a:t>
            </a:r>
          </a:p>
          <a:p>
            <a:pPr lvl="1"/>
            <a:r>
              <a:rPr lang="en-US" dirty="0">
                <a:cs typeface="Calibri"/>
              </a:rPr>
              <a:t>New beneficial owner joins the company</a:t>
            </a:r>
          </a:p>
          <a:p>
            <a:pPr lvl="1"/>
            <a:r>
              <a:rPr lang="en-US" dirty="0">
                <a:cs typeface="Calibri"/>
              </a:rPr>
              <a:t>Restructuring changes the beneficial owner</a:t>
            </a: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8</a:t>
            </a:fld>
            <a:endParaRPr lang="en-US" altLang="en-US">
              <a:solidFill>
                <a:schemeClr val="bg1"/>
              </a:solidFill>
            </a:endParaRPr>
          </a:p>
        </p:txBody>
      </p:sp>
    </p:spTree>
    <p:extLst>
      <p:ext uri="{BB962C8B-B14F-4D97-AF65-F5344CB8AC3E}">
        <p14:creationId xmlns:p14="http://schemas.microsoft.com/office/powerpoint/2010/main" val="3594523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E5EB7-112F-40BD-9938-2F467D2C25D4}"/>
              </a:ext>
            </a:extLst>
          </p:cNvPr>
          <p:cNvSpPr>
            <a:spLocks noGrp="1"/>
          </p:cNvSpPr>
          <p:nvPr>
            <p:ph type="title"/>
          </p:nvPr>
        </p:nvSpPr>
        <p:spPr>
          <a:xfrm>
            <a:off x="895709" y="278861"/>
            <a:ext cx="10515600" cy="1124280"/>
          </a:xfrm>
        </p:spPr>
        <p:txBody>
          <a:bodyPr>
            <a:normAutofit fontScale="90000"/>
          </a:bodyPr>
          <a:lstStyle/>
          <a:p>
            <a:pPr algn="ctr"/>
            <a:r>
              <a:rPr lang="en-US" sz="6000" b="1" dirty="0">
                <a:solidFill>
                  <a:schemeClr val="tx1">
                    <a:lumMod val="65000"/>
                    <a:lumOff val="35000"/>
                  </a:schemeClr>
                </a:solidFill>
              </a:rPr>
              <a:t>What information is required to be on the report?</a:t>
            </a:r>
            <a:endParaRPr lang="en-US" dirty="0">
              <a:solidFill>
                <a:schemeClr val="tx1">
                  <a:lumMod val="65000"/>
                  <a:lumOff val="35000"/>
                </a:schemeClr>
              </a:solidFill>
            </a:endParaRPr>
          </a:p>
        </p:txBody>
      </p:sp>
      <p:sp>
        <p:nvSpPr>
          <p:cNvPr id="3" name="Content Placeholder 2">
            <a:extLst>
              <a:ext uri="{FF2B5EF4-FFF2-40B4-BE49-F238E27FC236}">
                <a16:creationId xmlns:a16="http://schemas.microsoft.com/office/drawing/2014/main" id="{071A7881-3449-415F-A3EB-87A960D165FC}"/>
              </a:ext>
            </a:extLst>
          </p:cNvPr>
          <p:cNvSpPr>
            <a:spLocks noGrp="1"/>
          </p:cNvSpPr>
          <p:nvPr>
            <p:ph sz="half" idx="1"/>
          </p:nvPr>
        </p:nvSpPr>
        <p:spPr>
          <a:xfrm>
            <a:off x="489224" y="1710710"/>
            <a:ext cx="10527918" cy="4172336"/>
          </a:xfrm>
        </p:spPr>
        <p:txBody>
          <a:bodyPr vert="horz" wrap="square" lIns="91440" tIns="45720" rIns="91440" bIns="45720" numCol="1" anchor="t" anchorCtr="0" compatLnSpc="1">
            <a:prstTxWarp prst="textNoShape">
              <a:avLst/>
            </a:prstTxWarp>
            <a:noAutofit/>
          </a:bodyPr>
          <a:lstStyle/>
          <a:p>
            <a:pPr marL="0" indent="0">
              <a:buNone/>
            </a:pPr>
            <a:r>
              <a:rPr lang="en-US" dirty="0">
                <a:cs typeface="Calibri"/>
              </a:rPr>
              <a:t>Beneficial Owner is any individual who:</a:t>
            </a:r>
          </a:p>
          <a:p>
            <a:r>
              <a:rPr lang="en-US" dirty="0">
                <a:cs typeface="Calibri"/>
              </a:rPr>
              <a:t>Directly or indirectly exercises substantial control over the company </a:t>
            </a:r>
          </a:p>
          <a:p>
            <a:pPr marL="0" indent="0">
              <a:buNone/>
            </a:pPr>
            <a:r>
              <a:rPr lang="en-US" b="1" u="sng" dirty="0">
                <a:cs typeface="Calibri"/>
              </a:rPr>
              <a:t>OR </a:t>
            </a:r>
          </a:p>
          <a:p>
            <a:r>
              <a:rPr lang="en-US" dirty="0">
                <a:cs typeface="Calibri"/>
              </a:rPr>
              <a:t>Owns/controls at least 25% of the ownership interests</a:t>
            </a:r>
          </a:p>
          <a:p>
            <a:endParaRPr lang="en-US" dirty="0">
              <a:cs typeface="Calibri"/>
            </a:endParaRPr>
          </a:p>
          <a:p>
            <a:pPr marL="0" indent="0">
              <a:buNone/>
            </a:pPr>
            <a:r>
              <a:rPr lang="en-US" dirty="0">
                <a:cs typeface="Calibri"/>
              </a:rPr>
              <a:t>Business can have multiple beneficial owners in each category.  Could have multiple officers who exercise substantial control.  Could have multiple people that own at least 25% of the ownership interest.</a:t>
            </a:r>
          </a:p>
          <a:p>
            <a:pPr marL="0" indent="0">
              <a:buNone/>
            </a:pPr>
            <a:endParaRPr lang="en-US" dirty="0">
              <a:cs typeface="Calibri"/>
            </a:endParaRPr>
          </a:p>
        </p:txBody>
      </p:sp>
      <p:pic>
        <p:nvPicPr>
          <p:cNvPr id="6" name="Picture 20">
            <a:extLst>
              <a:ext uri="{FF2B5EF4-FFF2-40B4-BE49-F238E27FC236}">
                <a16:creationId xmlns:a16="http://schemas.microsoft.com/office/drawing/2014/main" id="{A0C5B5BF-9CCD-47B9-8FE7-9A610B60D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8554" b="47281"/>
          <a:stretch>
            <a:fillRect/>
          </a:stretch>
        </p:blipFill>
        <p:spPr bwMode="auto">
          <a:xfrm>
            <a:off x="0" y="6121400"/>
            <a:ext cx="121920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2">
            <a:extLst>
              <a:ext uri="{FF2B5EF4-FFF2-40B4-BE49-F238E27FC236}">
                <a16:creationId xmlns:a16="http://schemas.microsoft.com/office/drawing/2014/main" id="{F5AB070A-15A2-493A-8898-1BFCB9FF9F40}"/>
              </a:ext>
            </a:extLst>
          </p:cNvPr>
          <p:cNvSpPr>
            <a:spLocks noGrp="1" noChangeArrowheads="1"/>
          </p:cNvSpPr>
          <p:nvPr>
            <p:ph type="sldNum" sz="quarter" idx="12"/>
          </p:nvPr>
        </p:nvSpPr>
        <p:spPr bwMode="auto">
          <a:xfrm>
            <a:off x="160338" y="6383338"/>
            <a:ext cx="863600" cy="358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A82839-E301-4005-9514-D61B32BB7B6F}" type="slidenum">
              <a:rPr lang="en-US" altLang="en-US">
                <a:solidFill>
                  <a:schemeClr val="bg1"/>
                </a:solidFill>
              </a:rPr>
              <a:pPr fontAlgn="base">
                <a:spcBef>
                  <a:spcPct val="0"/>
                </a:spcBef>
                <a:spcAft>
                  <a:spcPct val="0"/>
                </a:spcAft>
              </a:pPr>
              <a:t>9</a:t>
            </a:fld>
            <a:endParaRPr lang="en-US" altLang="en-US">
              <a:solidFill>
                <a:schemeClr val="bg1"/>
              </a:solidFill>
            </a:endParaRPr>
          </a:p>
        </p:txBody>
      </p:sp>
    </p:spTree>
    <p:extLst>
      <p:ext uri="{BB962C8B-B14F-4D97-AF65-F5344CB8AC3E}">
        <p14:creationId xmlns:p14="http://schemas.microsoft.com/office/powerpoint/2010/main" val="32633453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04040"/>
      </a:dk2>
      <a:lt2>
        <a:srgbClr val="E7E6E6"/>
      </a:lt2>
      <a:accent1>
        <a:srgbClr val="3C5C73"/>
      </a:accent1>
      <a:accent2>
        <a:srgbClr val="D5BC16"/>
      </a:accent2>
      <a:accent3>
        <a:srgbClr val="A7802B"/>
      </a:accent3>
      <a:accent4>
        <a:srgbClr val="3C5C73"/>
      </a:accent4>
      <a:accent5>
        <a:srgbClr val="D5BC16"/>
      </a:accent5>
      <a:accent6>
        <a:srgbClr val="A7802B"/>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 xmlns="eb10b891-61c4-444e-a628-00c272476cb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53C54752637644988F9AD331168FD2" ma:contentTypeVersion="12" ma:contentTypeDescription="Create a new document." ma:contentTypeScope="" ma:versionID="7686a5441bf78cbc10a4b9fdfc08dc82">
  <xsd:schema xmlns:xsd="http://www.w3.org/2001/XMLSchema" xmlns:xs="http://www.w3.org/2001/XMLSchema" xmlns:p="http://schemas.microsoft.com/office/2006/metadata/properties" xmlns:ns2="eb10b891-61c4-444e-a628-00c272476cbe" xmlns:ns3="6a7102dd-a939-4089-9382-bd1246864d90" targetNamespace="http://schemas.microsoft.com/office/2006/metadata/properties" ma:root="true" ma:fieldsID="44cb34a0a3f13871de6e7b19c0b92362" ns2:_="" ns3:_="">
    <xsd:import namespace="eb10b891-61c4-444e-a628-00c272476cbe"/>
    <xsd:import namespace="6a7102dd-a939-4089-9382-bd1246864d9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Notes" minOccurs="0"/>
                <xsd:element ref="ns2:MediaServiceObjectDetectorVersions"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10b891-61c4-444e-a628-00c272476c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Notes" ma:index="14" nillable="true" ma:displayName="Notes" ma:description="Updated with correct spelling of Scott's name " ma:format="Dropdown" ma:internalName="Notes">
      <xsd:simpleType>
        <xsd:restriction base="dms:Text">
          <xsd:maxLength value="255"/>
        </xsd:restrictio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7102dd-a939-4089-9382-bd1246864d9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961EDA-4451-4B6A-9C38-581F549F2BD5}">
  <ds:schemaRefs>
    <ds:schemaRef ds:uri="http://schemas.microsoft.com/office/2006/metadata/properties"/>
    <ds:schemaRef ds:uri="http://schemas.microsoft.com/office/infopath/2007/PartnerControls"/>
    <ds:schemaRef ds:uri="http://www.w3.org/2000/xmlns/"/>
    <ds:schemaRef ds:uri="eb10b891-61c4-444e-a628-00c272476cbe"/>
  </ds:schemaRefs>
</ds:datastoreItem>
</file>

<file path=customXml/itemProps2.xml><?xml version="1.0" encoding="utf-8"?>
<ds:datastoreItem xmlns:ds="http://schemas.openxmlformats.org/officeDocument/2006/customXml" ds:itemID="{B2089E46-9405-4993-B2F4-8D178DF1F5E7}">
  <ds:schemaRefs>
    <ds:schemaRef ds:uri="http://schemas.microsoft.com/sharepoint/v3/contenttype/forms"/>
  </ds:schemaRefs>
</ds:datastoreItem>
</file>

<file path=customXml/itemProps3.xml><?xml version="1.0" encoding="utf-8"?>
<ds:datastoreItem xmlns:ds="http://schemas.openxmlformats.org/officeDocument/2006/customXml" ds:itemID="{A6EC2721-CE95-43FE-9DAD-4D8A11F0B6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10b891-61c4-444e-a628-00c272476cbe"/>
    <ds:schemaRef ds:uri="6a7102dd-a939-4089-9382-bd1246864d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723</TotalTime>
  <Words>1672</Words>
  <Application>Microsoft Office PowerPoint</Application>
  <PresentationFormat>Widescreen</PresentationFormat>
  <Paragraphs>203</Paragraphs>
  <Slides>25</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Calibri Light</vt:lpstr>
      <vt:lpstr>Century Gothic</vt:lpstr>
      <vt:lpstr>Wingdings</vt:lpstr>
      <vt:lpstr>Office Theme</vt:lpstr>
      <vt:lpstr>2_Office Theme</vt:lpstr>
      <vt:lpstr> Beneficial Owner Reporting for Salons</vt:lpstr>
      <vt:lpstr>Disclaimers</vt:lpstr>
      <vt:lpstr>Agenda</vt:lpstr>
      <vt:lpstr>Corporate Transparency Act</vt:lpstr>
      <vt:lpstr>Who is required to file?</vt:lpstr>
      <vt:lpstr>Who is required to file?</vt:lpstr>
      <vt:lpstr>Who is required to file?</vt:lpstr>
      <vt:lpstr>When is it required to be filed?</vt:lpstr>
      <vt:lpstr>What information is required to be on the report?</vt:lpstr>
      <vt:lpstr>What information is required to be on the report?</vt:lpstr>
      <vt:lpstr>What information is required to be on the report?</vt:lpstr>
      <vt:lpstr>What information is required to be on the report?</vt:lpstr>
      <vt:lpstr>What are the penalties?</vt:lpstr>
      <vt:lpstr>How do you file BOI?</vt:lpstr>
      <vt:lpstr>How do you file BOI?</vt:lpstr>
      <vt:lpstr>How do you file BOI?</vt:lpstr>
      <vt:lpstr>How do you file BOI?</vt:lpstr>
      <vt:lpstr>Example 1</vt:lpstr>
      <vt:lpstr>Example 2</vt:lpstr>
      <vt:lpstr>Example 3</vt:lpstr>
      <vt:lpstr>Example 4</vt:lpstr>
      <vt:lpstr>Example 5</vt:lpstr>
      <vt:lpstr>Closing Thoughts</vt:lpstr>
      <vt:lpstr>We Are Here To Help</vt:lpstr>
      <vt:lpstr>Questions &amp; Answers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our COVID 19 webinar</dc:title>
  <dc:creator>Susan K. Storms</dc:creator>
  <cp:lastModifiedBy>Christopher J. Wittich</cp:lastModifiedBy>
  <cp:revision>983</cp:revision>
  <cp:lastPrinted>2020-04-09T04:20:04Z</cp:lastPrinted>
  <dcterms:created xsi:type="dcterms:W3CDTF">2020-03-31T21:56:16Z</dcterms:created>
  <dcterms:modified xsi:type="dcterms:W3CDTF">2024-01-02T15:58:47Z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0x010100AA53C54752637644988F9AD331168FD2</vt:lpwstr>
  </property>
</Properties>
</file>