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sldIdLst>
    <p:sldId id="281" r:id="rId5"/>
    <p:sldId id="282" r:id="rId6"/>
    <p:sldId id="257" r:id="rId7"/>
    <p:sldId id="284" r:id="rId8"/>
    <p:sldId id="296" r:id="rId9"/>
    <p:sldId id="285" r:id="rId10"/>
    <p:sldId id="287" r:id="rId11"/>
    <p:sldId id="288" r:id="rId12"/>
    <p:sldId id="289" r:id="rId13"/>
    <p:sldId id="290" r:id="rId14"/>
    <p:sldId id="291" r:id="rId15"/>
    <p:sldId id="292" r:id="rId16"/>
    <p:sldId id="293" r:id="rId17"/>
    <p:sldId id="294" r:id="rId18"/>
    <p:sldId id="295" r:id="rId19"/>
    <p:sldId id="269" r:id="rId20"/>
    <p:sldId id="263" r:id="rId21"/>
    <p:sldId id="283" r:id="rId22"/>
    <p:sldId id="264" r:id="rId23"/>
    <p:sldId id="273" r:id="rId24"/>
    <p:sldId id="280" r:id="rId25"/>
    <p:sldId id="270" r:id="rId26"/>
    <p:sldId id="271" r:id="rId27"/>
    <p:sldId id="276" r:id="rId28"/>
    <p:sldId id="275" r:id="rId29"/>
    <p:sldId id="274" r:id="rId30"/>
    <p:sldId id="260" r:id="rId31"/>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4" d="100"/>
          <a:sy n="74" d="100"/>
        </p:scale>
        <p:origin x="96" y="3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BE9EE2-3CAA-45FA-A462-88E84CB79D5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65A24566-59CE-4909-8D16-6ED728321AC3}"/>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A194B603-11BE-4831-8E89-8EC2C3531CBC}" type="datetimeFigureOut">
              <a:rPr lang="en-US"/>
              <a:pPr>
                <a:defRPr/>
              </a:pPr>
              <a:t>12/5/2023</a:t>
            </a:fld>
            <a:endParaRPr lang="en-US"/>
          </a:p>
        </p:txBody>
      </p:sp>
      <p:sp>
        <p:nvSpPr>
          <p:cNvPr id="4" name="Slide Image Placeholder 3">
            <a:extLst>
              <a:ext uri="{FF2B5EF4-FFF2-40B4-BE49-F238E27FC236}">
                <a16:creationId xmlns:a16="http://schemas.microsoft.com/office/drawing/2014/main" id="{F2DEA7B7-A584-40D2-84A7-D84BC82BBD6B}"/>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EACFB356-CC0D-4BD2-BFC9-D2911B714640}"/>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2469C03B-F708-471F-AA3E-E24C531289D7}"/>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E15F1845-DE8B-46F4-BCFD-FDC4D612C845}"/>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AB1751CC-4B44-40DF-B4BF-8D9D7ACFFC5D}"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FB700-044A-8249-933F-E0539922EE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530FE0E-CD81-C34B-A36F-71848C8D17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83DAA6-E8CB-4048-B0B6-127E0116A65A}"/>
              </a:ext>
            </a:extLst>
          </p:cNvPr>
          <p:cNvSpPr>
            <a:spLocks noGrp="1"/>
          </p:cNvSpPr>
          <p:nvPr>
            <p:ph type="dt" sz="half" idx="10"/>
          </p:nvPr>
        </p:nvSpPr>
        <p:spPr/>
        <p:txBody>
          <a:bodyPr/>
          <a:lstStyle>
            <a:lvl1pPr>
              <a:defRPr/>
            </a:lvl1pPr>
          </a:lstStyle>
          <a:p>
            <a:pPr>
              <a:defRPr/>
            </a:pPr>
            <a:fld id="{9FCA8EF8-38B0-4A46-A2F4-B48A7A640D39}" type="datetime1">
              <a:rPr lang="en-US" smtClean="0"/>
              <a:t>12/5/2023</a:t>
            </a:fld>
            <a:endParaRPr lang="en-US"/>
          </a:p>
        </p:txBody>
      </p:sp>
      <p:sp>
        <p:nvSpPr>
          <p:cNvPr id="5" name="Footer Placeholder 4">
            <a:extLst>
              <a:ext uri="{FF2B5EF4-FFF2-40B4-BE49-F238E27FC236}">
                <a16:creationId xmlns:a16="http://schemas.microsoft.com/office/drawing/2014/main" id="{B0DF568F-03A6-481B-A4C1-2EC0980835F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DF79BC9-03B2-4101-B6EB-5C2A3FC4D530}"/>
              </a:ext>
            </a:extLst>
          </p:cNvPr>
          <p:cNvSpPr>
            <a:spLocks noGrp="1"/>
          </p:cNvSpPr>
          <p:nvPr>
            <p:ph type="sldNum" sz="quarter" idx="12"/>
          </p:nvPr>
        </p:nvSpPr>
        <p:spPr/>
        <p:txBody>
          <a:bodyPr/>
          <a:lstStyle>
            <a:lvl1pPr>
              <a:defRPr/>
            </a:lvl1pPr>
          </a:lstStyle>
          <a:p>
            <a:pPr>
              <a:defRPr/>
            </a:pPr>
            <a:fld id="{77990E15-4A2A-4E23-BAB9-57F5440B0D5C}" type="slidenum">
              <a:rPr lang="en-US"/>
              <a:pPr>
                <a:defRPr/>
              </a:pPr>
              <a:t>‹#›</a:t>
            </a:fld>
            <a:endParaRPr lang="en-US"/>
          </a:p>
        </p:txBody>
      </p:sp>
    </p:spTree>
    <p:extLst>
      <p:ext uri="{BB962C8B-B14F-4D97-AF65-F5344CB8AC3E}">
        <p14:creationId xmlns:p14="http://schemas.microsoft.com/office/powerpoint/2010/main" val="2550383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3CEE5-238B-CA46-8F09-1851AC5BC13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DE51E4-6274-F44A-8921-BA2504615B0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026432-39EE-4412-A963-E39B432718B1}"/>
              </a:ext>
            </a:extLst>
          </p:cNvPr>
          <p:cNvSpPr>
            <a:spLocks noGrp="1"/>
          </p:cNvSpPr>
          <p:nvPr>
            <p:ph type="dt" sz="half" idx="10"/>
          </p:nvPr>
        </p:nvSpPr>
        <p:spPr/>
        <p:txBody>
          <a:bodyPr/>
          <a:lstStyle>
            <a:lvl1pPr>
              <a:defRPr/>
            </a:lvl1pPr>
          </a:lstStyle>
          <a:p>
            <a:pPr>
              <a:defRPr/>
            </a:pPr>
            <a:fld id="{9408B8B4-CD58-4942-95C2-691D7B61336F}" type="datetime1">
              <a:rPr lang="en-US" smtClean="0"/>
              <a:t>12/5/2023</a:t>
            </a:fld>
            <a:endParaRPr lang="en-US"/>
          </a:p>
        </p:txBody>
      </p:sp>
      <p:sp>
        <p:nvSpPr>
          <p:cNvPr id="5" name="Footer Placeholder 4">
            <a:extLst>
              <a:ext uri="{FF2B5EF4-FFF2-40B4-BE49-F238E27FC236}">
                <a16:creationId xmlns:a16="http://schemas.microsoft.com/office/drawing/2014/main" id="{23409393-FDDA-4C7F-A025-88CE98DA478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4F821DF-8F4E-48F9-A1B0-53D26AA97CE2}"/>
              </a:ext>
            </a:extLst>
          </p:cNvPr>
          <p:cNvSpPr>
            <a:spLocks noGrp="1"/>
          </p:cNvSpPr>
          <p:nvPr>
            <p:ph type="sldNum" sz="quarter" idx="12"/>
          </p:nvPr>
        </p:nvSpPr>
        <p:spPr/>
        <p:txBody>
          <a:bodyPr/>
          <a:lstStyle>
            <a:lvl1pPr>
              <a:defRPr/>
            </a:lvl1pPr>
          </a:lstStyle>
          <a:p>
            <a:pPr>
              <a:defRPr/>
            </a:pPr>
            <a:fld id="{40B4712C-C79E-450A-821D-6F644E08F50F}" type="slidenum">
              <a:rPr lang="en-US"/>
              <a:pPr>
                <a:defRPr/>
              </a:pPr>
              <a:t>‹#›</a:t>
            </a:fld>
            <a:endParaRPr lang="en-US"/>
          </a:p>
        </p:txBody>
      </p:sp>
    </p:spTree>
    <p:extLst>
      <p:ext uri="{BB962C8B-B14F-4D97-AF65-F5344CB8AC3E}">
        <p14:creationId xmlns:p14="http://schemas.microsoft.com/office/powerpoint/2010/main" val="1718347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56A474-B7D9-7D47-B25B-09492D7DBF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701722-BA0E-D240-92BC-6B3FE6D1CE7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AC44E9-0799-45EB-B5C7-75DF8B2BC8A6}"/>
              </a:ext>
            </a:extLst>
          </p:cNvPr>
          <p:cNvSpPr>
            <a:spLocks noGrp="1"/>
          </p:cNvSpPr>
          <p:nvPr>
            <p:ph type="dt" sz="half" idx="10"/>
          </p:nvPr>
        </p:nvSpPr>
        <p:spPr/>
        <p:txBody>
          <a:bodyPr/>
          <a:lstStyle>
            <a:lvl1pPr>
              <a:defRPr/>
            </a:lvl1pPr>
          </a:lstStyle>
          <a:p>
            <a:pPr>
              <a:defRPr/>
            </a:pPr>
            <a:fld id="{62DC12B1-EC6B-4D00-A89A-44CF25C60B4F}" type="datetime1">
              <a:rPr lang="en-US" smtClean="0"/>
              <a:t>12/5/2023</a:t>
            </a:fld>
            <a:endParaRPr lang="en-US"/>
          </a:p>
        </p:txBody>
      </p:sp>
      <p:sp>
        <p:nvSpPr>
          <p:cNvPr id="5" name="Footer Placeholder 4">
            <a:extLst>
              <a:ext uri="{FF2B5EF4-FFF2-40B4-BE49-F238E27FC236}">
                <a16:creationId xmlns:a16="http://schemas.microsoft.com/office/drawing/2014/main" id="{27FD5D73-EFC9-4EB5-BD34-AAACA12434B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C5154BC-BBFF-4DEA-84C1-76F7B91C1A50}"/>
              </a:ext>
            </a:extLst>
          </p:cNvPr>
          <p:cNvSpPr>
            <a:spLocks noGrp="1"/>
          </p:cNvSpPr>
          <p:nvPr>
            <p:ph type="sldNum" sz="quarter" idx="12"/>
          </p:nvPr>
        </p:nvSpPr>
        <p:spPr/>
        <p:txBody>
          <a:bodyPr/>
          <a:lstStyle>
            <a:lvl1pPr>
              <a:defRPr/>
            </a:lvl1pPr>
          </a:lstStyle>
          <a:p>
            <a:pPr>
              <a:defRPr/>
            </a:pPr>
            <a:fld id="{EC788982-EC79-42F4-AB3D-1C9E03D8A70B}" type="slidenum">
              <a:rPr lang="en-US"/>
              <a:pPr>
                <a:defRPr/>
              </a:pPr>
              <a:t>‹#›</a:t>
            </a:fld>
            <a:endParaRPr lang="en-US"/>
          </a:p>
        </p:txBody>
      </p:sp>
    </p:spTree>
    <p:extLst>
      <p:ext uri="{BB962C8B-B14F-4D97-AF65-F5344CB8AC3E}">
        <p14:creationId xmlns:p14="http://schemas.microsoft.com/office/powerpoint/2010/main" val="1876227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A0966-EC45-584E-B51E-AFF5D83359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B71C9B-C10F-2842-8210-ACC40AB2CEC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660B37-EB23-4B19-B93D-33A774EFA812}"/>
              </a:ext>
            </a:extLst>
          </p:cNvPr>
          <p:cNvSpPr>
            <a:spLocks noGrp="1"/>
          </p:cNvSpPr>
          <p:nvPr>
            <p:ph type="dt" sz="half" idx="10"/>
          </p:nvPr>
        </p:nvSpPr>
        <p:spPr/>
        <p:txBody>
          <a:bodyPr/>
          <a:lstStyle>
            <a:lvl1pPr>
              <a:defRPr/>
            </a:lvl1pPr>
          </a:lstStyle>
          <a:p>
            <a:pPr>
              <a:defRPr/>
            </a:pPr>
            <a:fld id="{22AA2B8A-DF4B-41A5-9FC4-9F8D955A7232}" type="datetime1">
              <a:rPr lang="en-US" smtClean="0"/>
              <a:t>12/5/2023</a:t>
            </a:fld>
            <a:endParaRPr lang="en-US"/>
          </a:p>
        </p:txBody>
      </p:sp>
      <p:sp>
        <p:nvSpPr>
          <p:cNvPr id="5" name="Footer Placeholder 4">
            <a:extLst>
              <a:ext uri="{FF2B5EF4-FFF2-40B4-BE49-F238E27FC236}">
                <a16:creationId xmlns:a16="http://schemas.microsoft.com/office/drawing/2014/main" id="{092F7B0D-A880-4800-9E69-94CD5E2DFF8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43EAEFD-84D4-433F-A75B-CA36CCCD533C}"/>
              </a:ext>
            </a:extLst>
          </p:cNvPr>
          <p:cNvSpPr>
            <a:spLocks noGrp="1"/>
          </p:cNvSpPr>
          <p:nvPr>
            <p:ph type="sldNum" sz="quarter" idx="12"/>
          </p:nvPr>
        </p:nvSpPr>
        <p:spPr/>
        <p:txBody>
          <a:bodyPr/>
          <a:lstStyle>
            <a:lvl1pPr>
              <a:defRPr/>
            </a:lvl1pPr>
          </a:lstStyle>
          <a:p>
            <a:pPr>
              <a:defRPr/>
            </a:pPr>
            <a:fld id="{481C65C5-7F16-4CE4-95F1-2B89ED0EB855}" type="slidenum">
              <a:rPr lang="en-US"/>
              <a:pPr>
                <a:defRPr/>
              </a:pPr>
              <a:t>‹#›</a:t>
            </a:fld>
            <a:endParaRPr lang="en-US"/>
          </a:p>
        </p:txBody>
      </p:sp>
    </p:spTree>
    <p:extLst>
      <p:ext uri="{BB962C8B-B14F-4D97-AF65-F5344CB8AC3E}">
        <p14:creationId xmlns:p14="http://schemas.microsoft.com/office/powerpoint/2010/main" val="4181135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F3C54-E046-BA4B-B16B-17DFF52459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D5F494-4834-D747-9387-13AF3DE20F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26E9356-21B6-4601-9F8F-6A62233ECF31}"/>
              </a:ext>
            </a:extLst>
          </p:cNvPr>
          <p:cNvSpPr>
            <a:spLocks noGrp="1"/>
          </p:cNvSpPr>
          <p:nvPr>
            <p:ph type="dt" sz="half" idx="10"/>
          </p:nvPr>
        </p:nvSpPr>
        <p:spPr/>
        <p:txBody>
          <a:bodyPr/>
          <a:lstStyle>
            <a:lvl1pPr>
              <a:defRPr/>
            </a:lvl1pPr>
          </a:lstStyle>
          <a:p>
            <a:pPr>
              <a:defRPr/>
            </a:pPr>
            <a:fld id="{60492D54-650D-4FDA-9911-196A79188680}" type="datetime1">
              <a:rPr lang="en-US" smtClean="0"/>
              <a:t>12/5/2023</a:t>
            </a:fld>
            <a:endParaRPr lang="en-US"/>
          </a:p>
        </p:txBody>
      </p:sp>
      <p:sp>
        <p:nvSpPr>
          <p:cNvPr id="5" name="Footer Placeholder 4">
            <a:extLst>
              <a:ext uri="{FF2B5EF4-FFF2-40B4-BE49-F238E27FC236}">
                <a16:creationId xmlns:a16="http://schemas.microsoft.com/office/drawing/2014/main" id="{A9375246-5F31-4377-870B-44D92DC3799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696ACF9-A7BD-4B8D-841C-B45F261BE08E}"/>
              </a:ext>
            </a:extLst>
          </p:cNvPr>
          <p:cNvSpPr>
            <a:spLocks noGrp="1"/>
          </p:cNvSpPr>
          <p:nvPr>
            <p:ph type="sldNum" sz="quarter" idx="12"/>
          </p:nvPr>
        </p:nvSpPr>
        <p:spPr/>
        <p:txBody>
          <a:bodyPr/>
          <a:lstStyle>
            <a:lvl1pPr>
              <a:defRPr/>
            </a:lvl1pPr>
          </a:lstStyle>
          <a:p>
            <a:pPr>
              <a:defRPr/>
            </a:pPr>
            <a:fld id="{7E27FDF6-5840-4462-96BF-22145513AF19}" type="slidenum">
              <a:rPr lang="en-US"/>
              <a:pPr>
                <a:defRPr/>
              </a:pPr>
              <a:t>‹#›</a:t>
            </a:fld>
            <a:endParaRPr lang="en-US"/>
          </a:p>
        </p:txBody>
      </p:sp>
    </p:spTree>
    <p:extLst>
      <p:ext uri="{BB962C8B-B14F-4D97-AF65-F5344CB8AC3E}">
        <p14:creationId xmlns:p14="http://schemas.microsoft.com/office/powerpoint/2010/main" val="3978149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2117D-4A55-134F-AAAD-B2786D30D8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2C2707-224C-6746-AB83-B5EE9C3D6AD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1306F0-2AC9-4F41-B49E-9CF78A29592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72E0050-8D67-425F-8C95-852B7AEA135B}"/>
              </a:ext>
            </a:extLst>
          </p:cNvPr>
          <p:cNvSpPr>
            <a:spLocks noGrp="1"/>
          </p:cNvSpPr>
          <p:nvPr>
            <p:ph type="dt" sz="half" idx="10"/>
          </p:nvPr>
        </p:nvSpPr>
        <p:spPr/>
        <p:txBody>
          <a:bodyPr/>
          <a:lstStyle>
            <a:lvl1pPr>
              <a:defRPr/>
            </a:lvl1pPr>
          </a:lstStyle>
          <a:p>
            <a:pPr>
              <a:defRPr/>
            </a:pPr>
            <a:fld id="{425C1536-F0A1-4E63-AAD2-8470E293730D}" type="datetime1">
              <a:rPr lang="en-US" smtClean="0"/>
              <a:t>12/5/2023</a:t>
            </a:fld>
            <a:endParaRPr lang="en-US"/>
          </a:p>
        </p:txBody>
      </p:sp>
      <p:sp>
        <p:nvSpPr>
          <p:cNvPr id="6" name="Footer Placeholder 4">
            <a:extLst>
              <a:ext uri="{FF2B5EF4-FFF2-40B4-BE49-F238E27FC236}">
                <a16:creationId xmlns:a16="http://schemas.microsoft.com/office/drawing/2014/main" id="{1669354B-63B2-4196-BC38-DECC9BB2577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49808BD-6472-4528-AAD0-354CADC386E6}"/>
              </a:ext>
            </a:extLst>
          </p:cNvPr>
          <p:cNvSpPr>
            <a:spLocks noGrp="1"/>
          </p:cNvSpPr>
          <p:nvPr>
            <p:ph type="sldNum" sz="quarter" idx="12"/>
          </p:nvPr>
        </p:nvSpPr>
        <p:spPr/>
        <p:txBody>
          <a:bodyPr/>
          <a:lstStyle>
            <a:lvl1pPr>
              <a:defRPr/>
            </a:lvl1pPr>
          </a:lstStyle>
          <a:p>
            <a:pPr>
              <a:defRPr/>
            </a:pPr>
            <a:fld id="{CFC080C3-A7A8-43B5-889E-241AE08E29F1}" type="slidenum">
              <a:rPr lang="en-US"/>
              <a:pPr>
                <a:defRPr/>
              </a:pPr>
              <a:t>‹#›</a:t>
            </a:fld>
            <a:endParaRPr lang="en-US"/>
          </a:p>
        </p:txBody>
      </p:sp>
    </p:spTree>
    <p:extLst>
      <p:ext uri="{BB962C8B-B14F-4D97-AF65-F5344CB8AC3E}">
        <p14:creationId xmlns:p14="http://schemas.microsoft.com/office/powerpoint/2010/main" val="3856490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2B46E-FEE0-9848-B603-4BA1F6969F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53DC98-050C-DF4B-B663-D5B1C8E73E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F49654C-0E83-4542-B2BD-CE2B8402297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8B6312-FF1C-514D-9FF8-7B0A3879E6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A5F3370-C3D1-2D47-B122-9F1341221E9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21D4EE3-9BC6-44F2-9DAD-1A4E9FA1FAAF}"/>
              </a:ext>
            </a:extLst>
          </p:cNvPr>
          <p:cNvSpPr>
            <a:spLocks noGrp="1"/>
          </p:cNvSpPr>
          <p:nvPr>
            <p:ph type="dt" sz="half" idx="10"/>
          </p:nvPr>
        </p:nvSpPr>
        <p:spPr/>
        <p:txBody>
          <a:bodyPr/>
          <a:lstStyle>
            <a:lvl1pPr>
              <a:defRPr/>
            </a:lvl1pPr>
          </a:lstStyle>
          <a:p>
            <a:pPr>
              <a:defRPr/>
            </a:pPr>
            <a:fld id="{536AF4BE-762C-4BA1-815E-83AAFE6CC745}" type="datetime1">
              <a:rPr lang="en-US" smtClean="0"/>
              <a:t>12/5/2023</a:t>
            </a:fld>
            <a:endParaRPr lang="en-US"/>
          </a:p>
        </p:txBody>
      </p:sp>
      <p:sp>
        <p:nvSpPr>
          <p:cNvPr id="8" name="Footer Placeholder 4">
            <a:extLst>
              <a:ext uri="{FF2B5EF4-FFF2-40B4-BE49-F238E27FC236}">
                <a16:creationId xmlns:a16="http://schemas.microsoft.com/office/drawing/2014/main" id="{D799D854-D0B6-43EB-8715-38AD950B435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017DA0B-B0FC-4539-A6B3-6D70407E9654}"/>
              </a:ext>
            </a:extLst>
          </p:cNvPr>
          <p:cNvSpPr>
            <a:spLocks noGrp="1"/>
          </p:cNvSpPr>
          <p:nvPr>
            <p:ph type="sldNum" sz="quarter" idx="12"/>
          </p:nvPr>
        </p:nvSpPr>
        <p:spPr/>
        <p:txBody>
          <a:bodyPr/>
          <a:lstStyle>
            <a:lvl1pPr>
              <a:defRPr/>
            </a:lvl1pPr>
          </a:lstStyle>
          <a:p>
            <a:pPr>
              <a:defRPr/>
            </a:pPr>
            <a:fld id="{96225488-A3D1-463F-9BFD-9AAE65BE0DD4}" type="slidenum">
              <a:rPr lang="en-US"/>
              <a:pPr>
                <a:defRPr/>
              </a:pPr>
              <a:t>‹#›</a:t>
            </a:fld>
            <a:endParaRPr lang="en-US"/>
          </a:p>
        </p:txBody>
      </p:sp>
    </p:spTree>
    <p:extLst>
      <p:ext uri="{BB962C8B-B14F-4D97-AF65-F5344CB8AC3E}">
        <p14:creationId xmlns:p14="http://schemas.microsoft.com/office/powerpoint/2010/main" val="628508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C7D67-B712-DC4C-A176-C01D45D28E96}"/>
              </a:ext>
            </a:extLst>
          </p:cNvPr>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FD8C1C3-FB08-4F96-A8B3-833211396785}"/>
              </a:ext>
            </a:extLst>
          </p:cNvPr>
          <p:cNvSpPr>
            <a:spLocks noGrp="1"/>
          </p:cNvSpPr>
          <p:nvPr>
            <p:ph type="dt" sz="half" idx="10"/>
          </p:nvPr>
        </p:nvSpPr>
        <p:spPr/>
        <p:txBody>
          <a:bodyPr/>
          <a:lstStyle>
            <a:lvl1pPr>
              <a:defRPr/>
            </a:lvl1pPr>
          </a:lstStyle>
          <a:p>
            <a:pPr>
              <a:defRPr/>
            </a:pPr>
            <a:fld id="{03D14761-7004-49B7-B5DF-2602C9B5270D}" type="datetime1">
              <a:rPr lang="en-US" smtClean="0"/>
              <a:t>12/5/2023</a:t>
            </a:fld>
            <a:endParaRPr lang="en-US"/>
          </a:p>
        </p:txBody>
      </p:sp>
      <p:sp>
        <p:nvSpPr>
          <p:cNvPr id="4" name="Footer Placeholder 4">
            <a:extLst>
              <a:ext uri="{FF2B5EF4-FFF2-40B4-BE49-F238E27FC236}">
                <a16:creationId xmlns:a16="http://schemas.microsoft.com/office/drawing/2014/main" id="{D32DE2C0-C50A-4E64-8FF9-AAA836A878B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CD8E2D7-04AC-450D-B676-A3CD9C9EA935}"/>
              </a:ext>
            </a:extLst>
          </p:cNvPr>
          <p:cNvSpPr>
            <a:spLocks noGrp="1"/>
          </p:cNvSpPr>
          <p:nvPr>
            <p:ph type="sldNum" sz="quarter" idx="12"/>
          </p:nvPr>
        </p:nvSpPr>
        <p:spPr/>
        <p:txBody>
          <a:bodyPr/>
          <a:lstStyle>
            <a:lvl1pPr>
              <a:defRPr/>
            </a:lvl1pPr>
          </a:lstStyle>
          <a:p>
            <a:pPr>
              <a:defRPr/>
            </a:pPr>
            <a:fld id="{972A0245-2F21-4CF2-A8AF-AF9743E4C745}" type="slidenum">
              <a:rPr lang="en-US"/>
              <a:pPr>
                <a:defRPr/>
              </a:pPr>
              <a:t>‹#›</a:t>
            </a:fld>
            <a:endParaRPr lang="en-US"/>
          </a:p>
        </p:txBody>
      </p:sp>
    </p:spTree>
    <p:extLst>
      <p:ext uri="{BB962C8B-B14F-4D97-AF65-F5344CB8AC3E}">
        <p14:creationId xmlns:p14="http://schemas.microsoft.com/office/powerpoint/2010/main" val="4003914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5EA077F-55E3-48FA-A6A0-EB0E585D86E3}"/>
              </a:ext>
            </a:extLst>
          </p:cNvPr>
          <p:cNvSpPr>
            <a:spLocks noGrp="1"/>
          </p:cNvSpPr>
          <p:nvPr>
            <p:ph type="dt" sz="half" idx="10"/>
          </p:nvPr>
        </p:nvSpPr>
        <p:spPr/>
        <p:txBody>
          <a:bodyPr/>
          <a:lstStyle>
            <a:lvl1pPr>
              <a:defRPr/>
            </a:lvl1pPr>
          </a:lstStyle>
          <a:p>
            <a:pPr>
              <a:defRPr/>
            </a:pPr>
            <a:fld id="{9E5FD22A-C2CA-402B-952B-7496E2AFC853}" type="datetime1">
              <a:rPr lang="en-US" smtClean="0"/>
              <a:t>12/5/2023</a:t>
            </a:fld>
            <a:endParaRPr lang="en-US"/>
          </a:p>
        </p:txBody>
      </p:sp>
      <p:sp>
        <p:nvSpPr>
          <p:cNvPr id="3" name="Footer Placeholder 4">
            <a:extLst>
              <a:ext uri="{FF2B5EF4-FFF2-40B4-BE49-F238E27FC236}">
                <a16:creationId xmlns:a16="http://schemas.microsoft.com/office/drawing/2014/main" id="{8595C79C-EA3F-405C-9F66-97109DF00AB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D63C9A21-6FC8-4222-81C8-322244F1BDD8}"/>
              </a:ext>
            </a:extLst>
          </p:cNvPr>
          <p:cNvSpPr>
            <a:spLocks noGrp="1"/>
          </p:cNvSpPr>
          <p:nvPr>
            <p:ph type="sldNum" sz="quarter" idx="12"/>
          </p:nvPr>
        </p:nvSpPr>
        <p:spPr/>
        <p:txBody>
          <a:bodyPr/>
          <a:lstStyle>
            <a:lvl1pPr>
              <a:defRPr/>
            </a:lvl1pPr>
          </a:lstStyle>
          <a:p>
            <a:pPr>
              <a:defRPr/>
            </a:pPr>
            <a:fld id="{1A49FBDF-FD67-4CFA-A435-EE0B9B6AE34D}" type="slidenum">
              <a:rPr lang="en-US"/>
              <a:pPr>
                <a:defRPr/>
              </a:pPr>
              <a:t>‹#›</a:t>
            </a:fld>
            <a:endParaRPr lang="en-US"/>
          </a:p>
        </p:txBody>
      </p:sp>
    </p:spTree>
    <p:extLst>
      <p:ext uri="{BB962C8B-B14F-4D97-AF65-F5344CB8AC3E}">
        <p14:creationId xmlns:p14="http://schemas.microsoft.com/office/powerpoint/2010/main" val="3573762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95670-71F0-9A4C-A5F4-1543253E64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DC7645-C35B-B44B-BC8C-D3F0D897E3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B54569-3B71-A44C-B116-9D207AD65E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CA9B4315-4E81-4C81-A927-45EB990D3B73}"/>
              </a:ext>
            </a:extLst>
          </p:cNvPr>
          <p:cNvSpPr>
            <a:spLocks noGrp="1"/>
          </p:cNvSpPr>
          <p:nvPr>
            <p:ph type="dt" sz="half" idx="10"/>
          </p:nvPr>
        </p:nvSpPr>
        <p:spPr/>
        <p:txBody>
          <a:bodyPr/>
          <a:lstStyle>
            <a:lvl1pPr>
              <a:defRPr/>
            </a:lvl1pPr>
          </a:lstStyle>
          <a:p>
            <a:pPr>
              <a:defRPr/>
            </a:pPr>
            <a:fld id="{488CD4F8-9570-4CAB-826E-6733F3BD7D7A}" type="datetime1">
              <a:rPr lang="en-US" smtClean="0"/>
              <a:t>12/5/2023</a:t>
            </a:fld>
            <a:endParaRPr lang="en-US"/>
          </a:p>
        </p:txBody>
      </p:sp>
      <p:sp>
        <p:nvSpPr>
          <p:cNvPr id="6" name="Footer Placeholder 4">
            <a:extLst>
              <a:ext uri="{FF2B5EF4-FFF2-40B4-BE49-F238E27FC236}">
                <a16:creationId xmlns:a16="http://schemas.microsoft.com/office/drawing/2014/main" id="{277C340F-C710-4AB0-9BB7-12833C85C18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1D0F7A7-579D-4504-95D9-EFFA71CCFED8}"/>
              </a:ext>
            </a:extLst>
          </p:cNvPr>
          <p:cNvSpPr>
            <a:spLocks noGrp="1"/>
          </p:cNvSpPr>
          <p:nvPr>
            <p:ph type="sldNum" sz="quarter" idx="12"/>
          </p:nvPr>
        </p:nvSpPr>
        <p:spPr/>
        <p:txBody>
          <a:bodyPr/>
          <a:lstStyle>
            <a:lvl1pPr>
              <a:defRPr/>
            </a:lvl1pPr>
          </a:lstStyle>
          <a:p>
            <a:pPr>
              <a:defRPr/>
            </a:pPr>
            <a:fld id="{2643B876-AAB9-4313-B20C-B01B035B354B}" type="slidenum">
              <a:rPr lang="en-US"/>
              <a:pPr>
                <a:defRPr/>
              </a:pPr>
              <a:t>‹#›</a:t>
            </a:fld>
            <a:endParaRPr lang="en-US"/>
          </a:p>
        </p:txBody>
      </p:sp>
    </p:spTree>
    <p:extLst>
      <p:ext uri="{BB962C8B-B14F-4D97-AF65-F5344CB8AC3E}">
        <p14:creationId xmlns:p14="http://schemas.microsoft.com/office/powerpoint/2010/main" val="480207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4B0DB-2DAA-1A4C-8051-1AB20A5BDA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7C8367-0745-B643-BB31-BA8634A84438}"/>
              </a:ext>
            </a:extLst>
          </p:cNvPr>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id="{F7EED309-00CD-E740-8FDD-9079913FB3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1FD1B06D-D0E1-4F9E-955A-99FF30385D66}"/>
              </a:ext>
            </a:extLst>
          </p:cNvPr>
          <p:cNvSpPr>
            <a:spLocks noGrp="1"/>
          </p:cNvSpPr>
          <p:nvPr>
            <p:ph type="dt" sz="half" idx="10"/>
          </p:nvPr>
        </p:nvSpPr>
        <p:spPr/>
        <p:txBody>
          <a:bodyPr/>
          <a:lstStyle>
            <a:lvl1pPr>
              <a:defRPr/>
            </a:lvl1pPr>
          </a:lstStyle>
          <a:p>
            <a:pPr>
              <a:defRPr/>
            </a:pPr>
            <a:fld id="{9FECE5FD-1B63-46D6-98A5-63A2B5743DB8}" type="datetime1">
              <a:rPr lang="en-US" smtClean="0"/>
              <a:t>12/5/2023</a:t>
            </a:fld>
            <a:endParaRPr lang="en-US"/>
          </a:p>
        </p:txBody>
      </p:sp>
      <p:sp>
        <p:nvSpPr>
          <p:cNvPr id="6" name="Footer Placeholder 4">
            <a:extLst>
              <a:ext uri="{FF2B5EF4-FFF2-40B4-BE49-F238E27FC236}">
                <a16:creationId xmlns:a16="http://schemas.microsoft.com/office/drawing/2014/main" id="{852FD9AC-56D7-4AA1-878B-43EAE6BDDF6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D21B2AC-D425-45B3-AFFA-84DB33E7E912}"/>
              </a:ext>
            </a:extLst>
          </p:cNvPr>
          <p:cNvSpPr>
            <a:spLocks noGrp="1"/>
          </p:cNvSpPr>
          <p:nvPr>
            <p:ph type="sldNum" sz="quarter" idx="12"/>
          </p:nvPr>
        </p:nvSpPr>
        <p:spPr/>
        <p:txBody>
          <a:bodyPr/>
          <a:lstStyle>
            <a:lvl1pPr>
              <a:defRPr/>
            </a:lvl1pPr>
          </a:lstStyle>
          <a:p>
            <a:pPr>
              <a:defRPr/>
            </a:pPr>
            <a:fld id="{B17EB942-9B3F-4333-A19E-7150D5E23C2A}" type="slidenum">
              <a:rPr lang="en-US"/>
              <a:pPr>
                <a:defRPr/>
              </a:pPr>
              <a:t>‹#›</a:t>
            </a:fld>
            <a:endParaRPr lang="en-US"/>
          </a:p>
        </p:txBody>
      </p:sp>
    </p:spTree>
    <p:extLst>
      <p:ext uri="{BB962C8B-B14F-4D97-AF65-F5344CB8AC3E}">
        <p14:creationId xmlns:p14="http://schemas.microsoft.com/office/powerpoint/2010/main" val="3559938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8D9FAEC-0F00-46D0-8C88-512A2F3F2CF4}"/>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07093834-D3E9-4FA2-ABB8-02D096256E31}"/>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8ED2EFE-A8EA-A849-9138-2C03129AD5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31A718AA-0D9D-4513-BCA1-29FC2815596F}" type="datetime1">
              <a:rPr lang="en-US" smtClean="0"/>
              <a:t>12/5/2023</a:t>
            </a:fld>
            <a:endParaRPr lang="en-US"/>
          </a:p>
        </p:txBody>
      </p:sp>
      <p:sp>
        <p:nvSpPr>
          <p:cNvPr id="5" name="Footer Placeholder 4">
            <a:extLst>
              <a:ext uri="{FF2B5EF4-FFF2-40B4-BE49-F238E27FC236}">
                <a16:creationId xmlns:a16="http://schemas.microsoft.com/office/drawing/2014/main" id="{69F127F2-C3E2-844B-91C3-A5E584176F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85FB7339-D438-ED47-BFF8-7438EB9C30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71A4E508-F09A-4F3D-B420-60D0C734EC8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legal.thomsonreuters.com/blog/how-will-beneficial-ownership-information-requirements-impact-financial-institutions/" TargetMode="External"/><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hyperlink" Target="http://www.disgracesonthemenu.com/2011/11/search-queries.html" TargetMode="Externa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hyperlink" Target="https://advocacy.sba.gov/wp-content/uploads/2023/03/Frequently-Asked-Questions-About-Small-Business-March-2023-508c.pdf" TargetMode="External"/><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4">
            <a:extLst>
              <a:ext uri="{FF2B5EF4-FFF2-40B4-BE49-F238E27FC236}">
                <a16:creationId xmlns:a16="http://schemas.microsoft.com/office/drawing/2014/main" id="{E9F16AB6-31A5-40EF-9647-9A6F7DAF6D2E}"/>
              </a:ext>
            </a:extLst>
          </p:cNvPr>
          <p:cNvPicPr>
            <a:picLocks noChangeAspect="1"/>
          </p:cNvPicPr>
          <p:nvPr/>
        </p:nvPicPr>
        <p:blipFill>
          <a:blip r:embed="rId2">
            <a:extLst>
              <a:ext uri="{28A0092B-C50C-407E-A947-70E740481C1C}">
                <a14:useLocalDpi xmlns:a14="http://schemas.microsoft.com/office/drawing/2010/main" val="0"/>
              </a:ext>
            </a:extLst>
          </a:blip>
          <a:srcRect l="49730" t="273" r="-1347" b="-273"/>
          <a:stretch>
            <a:fillRect/>
          </a:stretch>
        </p:blipFill>
        <p:spPr bwMode="auto">
          <a:xfrm>
            <a:off x="-30301" y="0"/>
            <a:ext cx="4603750" cy="6159500"/>
          </a:xfrm>
          <a:prstGeom prst="rect">
            <a:avLst/>
          </a:prstGeom>
          <a:noFill/>
          <a:ln w="12700" cap="rnd">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074" name="Picture 20">
            <a:extLst>
              <a:ext uri="{FF2B5EF4-FFF2-40B4-BE49-F238E27FC236}">
                <a16:creationId xmlns:a16="http://schemas.microsoft.com/office/drawing/2014/main" id="{316A6D6A-33F1-4644-977D-B1D5019D1C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8554" b="47281"/>
          <a:stretch>
            <a:fillRect/>
          </a:stretch>
        </p:blipFill>
        <p:spPr bwMode="auto">
          <a:xfrm>
            <a:off x="0" y="6121400"/>
            <a:ext cx="121920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itle 1">
            <a:extLst>
              <a:ext uri="{FF2B5EF4-FFF2-40B4-BE49-F238E27FC236}">
                <a16:creationId xmlns:a16="http://schemas.microsoft.com/office/drawing/2014/main" id="{D804EF0A-5209-4713-9728-6AE31BD18110}"/>
              </a:ext>
            </a:extLst>
          </p:cNvPr>
          <p:cNvSpPr>
            <a:spLocks noGrp="1" noChangeArrowheads="1"/>
          </p:cNvSpPr>
          <p:nvPr>
            <p:ph type="ctrTitle"/>
          </p:nvPr>
        </p:nvSpPr>
        <p:spPr>
          <a:xfrm>
            <a:off x="5510593" y="2558991"/>
            <a:ext cx="6006640" cy="1868487"/>
          </a:xfrm>
        </p:spPr>
        <p:txBody>
          <a:bodyPr/>
          <a:lstStyle/>
          <a:p>
            <a:r>
              <a:rPr lang="en-US" altLang="en-US"/>
              <a:t>Year-End </a:t>
            </a:r>
            <a:br>
              <a:rPr lang="en-US" altLang="en-US"/>
            </a:br>
            <a:r>
              <a:rPr lang="en-US" altLang="en-US"/>
              <a:t>Tax Planning</a:t>
            </a:r>
          </a:p>
        </p:txBody>
      </p:sp>
      <p:pic>
        <p:nvPicPr>
          <p:cNvPr id="3077" name="Picture 9">
            <a:extLst>
              <a:ext uri="{FF2B5EF4-FFF2-40B4-BE49-F238E27FC236}">
                <a16:creationId xmlns:a16="http://schemas.microsoft.com/office/drawing/2014/main" id="{CB99ACCA-8A30-4C03-9F8C-1E40BBCB402E}"/>
              </a:ext>
            </a:extLst>
          </p:cNvPr>
          <p:cNvPicPr>
            <a:picLocks noChangeAspect="1" noChangeArrowheads="1"/>
          </p:cNvPicPr>
          <p:nvPr/>
        </p:nvPicPr>
        <p:blipFill>
          <a:blip r:embed="rId4"/>
          <a:srcRect/>
          <a:stretch/>
        </p:blipFill>
        <p:spPr bwMode="auto">
          <a:xfrm>
            <a:off x="6922621" y="915146"/>
            <a:ext cx="3186840" cy="1588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Slide Number Placeholder 12">
            <a:extLst>
              <a:ext uri="{FF2B5EF4-FFF2-40B4-BE49-F238E27FC236}">
                <a16:creationId xmlns:a16="http://schemas.microsoft.com/office/drawing/2014/main" id="{2BBB48E9-0016-4B34-A670-2F2DB3FA0B5C}"/>
              </a:ext>
            </a:extLst>
          </p:cNvPr>
          <p:cNvSpPr>
            <a:spLocks noGrp="1" noChangeArrowheads="1"/>
          </p:cNvSpPr>
          <p:nvPr>
            <p:ph type="sldNum" sz="quarter" idx="12"/>
          </p:nvPr>
        </p:nvSpPr>
        <p:spPr bwMode="auto">
          <a:xfrm>
            <a:off x="160338" y="6383338"/>
            <a:ext cx="863600" cy="358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AA82839-E301-4005-9514-D61B32BB7B6F}" type="slidenum">
              <a:rPr lang="en-US" altLang="en-US">
                <a:solidFill>
                  <a:schemeClr val="bg1"/>
                </a:solidFill>
              </a:rPr>
              <a:pPr fontAlgn="base">
                <a:spcBef>
                  <a:spcPct val="0"/>
                </a:spcBef>
                <a:spcAft>
                  <a:spcPct val="0"/>
                </a:spcAft>
              </a:pPr>
              <a:t>1</a:t>
            </a:fld>
            <a:endParaRPr lang="en-US" altLang="en-US">
              <a:solidFill>
                <a:schemeClr val="bg1"/>
              </a:solidFill>
            </a:endParaRPr>
          </a:p>
        </p:txBody>
      </p:sp>
    </p:spTree>
    <p:extLst>
      <p:ext uri="{BB962C8B-B14F-4D97-AF65-F5344CB8AC3E}">
        <p14:creationId xmlns:p14="http://schemas.microsoft.com/office/powerpoint/2010/main" val="42547791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20">
            <a:extLst>
              <a:ext uri="{FF2B5EF4-FFF2-40B4-BE49-F238E27FC236}">
                <a16:creationId xmlns:a16="http://schemas.microsoft.com/office/drawing/2014/main" id="{68844640-18E1-4D51-9B64-35EB3D9A60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8554" b="47281"/>
          <a:stretch>
            <a:fillRect/>
          </a:stretch>
        </p:blipFill>
        <p:spPr bwMode="auto">
          <a:xfrm>
            <a:off x="0" y="6121400"/>
            <a:ext cx="121920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 name="Title 1">
            <a:extLst>
              <a:ext uri="{FF2B5EF4-FFF2-40B4-BE49-F238E27FC236}">
                <a16:creationId xmlns:a16="http://schemas.microsoft.com/office/drawing/2014/main" id="{57D4A618-F4D3-4592-B26B-B21512C8AA95}"/>
              </a:ext>
            </a:extLst>
          </p:cNvPr>
          <p:cNvSpPr>
            <a:spLocks noGrp="1" noChangeArrowheads="1"/>
          </p:cNvSpPr>
          <p:nvPr>
            <p:ph type="ctrTitle"/>
          </p:nvPr>
        </p:nvSpPr>
        <p:spPr>
          <a:xfrm>
            <a:off x="1885868" y="55641"/>
            <a:ext cx="8681626" cy="776914"/>
          </a:xfrm>
        </p:spPr>
        <p:txBody>
          <a:bodyPr/>
          <a:lstStyle/>
          <a:p>
            <a:r>
              <a:rPr lang="en-US" sz="4000" b="1">
                <a:solidFill>
                  <a:srgbClr val="000000"/>
                </a:solidFill>
                <a:ea typeface="+mj-lt"/>
                <a:cs typeface="+mj-lt"/>
              </a:rPr>
              <a:t>Who is a Beneficial Owner?</a:t>
            </a:r>
            <a:endParaRPr lang="en-US"/>
          </a:p>
        </p:txBody>
      </p:sp>
      <p:sp>
        <p:nvSpPr>
          <p:cNvPr id="6148" name="Slide Number Placeholder 12">
            <a:extLst>
              <a:ext uri="{FF2B5EF4-FFF2-40B4-BE49-F238E27FC236}">
                <a16:creationId xmlns:a16="http://schemas.microsoft.com/office/drawing/2014/main" id="{A3FFB612-3610-419F-AD01-657B6C8C469C}"/>
              </a:ext>
            </a:extLst>
          </p:cNvPr>
          <p:cNvSpPr>
            <a:spLocks noGrp="1" noChangeArrowheads="1"/>
          </p:cNvSpPr>
          <p:nvPr>
            <p:ph type="sldNum" sz="quarter" idx="12"/>
          </p:nvPr>
        </p:nvSpPr>
        <p:spPr bwMode="auto">
          <a:xfrm>
            <a:off x="160338" y="6383338"/>
            <a:ext cx="863600" cy="358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E15950E-1413-4A5C-8489-6F7ADF9F774D}" type="slidenum">
              <a:rPr lang="en-US" altLang="en-US">
                <a:solidFill>
                  <a:schemeClr val="bg1"/>
                </a:solidFill>
              </a:rPr>
              <a:pPr fontAlgn="base">
                <a:spcBef>
                  <a:spcPct val="0"/>
                </a:spcBef>
                <a:spcAft>
                  <a:spcPct val="0"/>
                </a:spcAft>
              </a:pPr>
              <a:t>10</a:t>
            </a:fld>
            <a:endParaRPr lang="en-US" altLang="en-US">
              <a:solidFill>
                <a:schemeClr val="bg1"/>
              </a:solidFill>
            </a:endParaRPr>
          </a:p>
        </p:txBody>
      </p:sp>
      <p:sp>
        <p:nvSpPr>
          <p:cNvPr id="6150" name="TextBox 18">
            <a:extLst>
              <a:ext uri="{FF2B5EF4-FFF2-40B4-BE49-F238E27FC236}">
                <a16:creationId xmlns:a16="http://schemas.microsoft.com/office/drawing/2014/main" id="{7210B1B5-FD19-41C9-BE00-A36E02C98F72}"/>
              </a:ext>
            </a:extLst>
          </p:cNvPr>
          <p:cNvSpPr txBox="1">
            <a:spLocks noChangeArrowheads="1"/>
          </p:cNvSpPr>
          <p:nvPr/>
        </p:nvSpPr>
        <p:spPr bwMode="auto">
          <a:xfrm>
            <a:off x="3436938" y="2811463"/>
            <a:ext cx="185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a:p>
        </p:txBody>
      </p:sp>
      <p:sp>
        <p:nvSpPr>
          <p:cNvPr id="6151" name="TextBox 22">
            <a:extLst>
              <a:ext uri="{FF2B5EF4-FFF2-40B4-BE49-F238E27FC236}">
                <a16:creationId xmlns:a16="http://schemas.microsoft.com/office/drawing/2014/main" id="{75C0EA0C-371E-4D8D-A5F0-FF79549532F1}"/>
              </a:ext>
            </a:extLst>
          </p:cNvPr>
          <p:cNvSpPr txBox="1">
            <a:spLocks noChangeArrowheads="1"/>
          </p:cNvSpPr>
          <p:nvPr/>
        </p:nvSpPr>
        <p:spPr bwMode="auto">
          <a:xfrm>
            <a:off x="389938" y="1202774"/>
            <a:ext cx="11067838" cy="5404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150000"/>
              </a:lnSpc>
            </a:pPr>
            <a:r>
              <a:rPr lang="en-US" sz="1600">
                <a:solidFill>
                  <a:srgbClr val="242424"/>
                </a:solidFill>
                <a:latin typeface="+mn-lt"/>
                <a:ea typeface="Calibri"/>
              </a:rPr>
              <a:t>A </a:t>
            </a:r>
            <a:r>
              <a:rPr lang="en-US" sz="1600">
                <a:solidFill>
                  <a:schemeClr val="accent2"/>
                </a:solidFill>
                <a:latin typeface="+mn-lt"/>
                <a:ea typeface="Calibri"/>
                <a:hlinkClick r:id="rId3">
                  <a:extLst>
                    <a:ext uri="{A12FA001-AC4F-418D-AE19-62706E023703}">
                      <ahyp:hlinkClr xmlns:ahyp="http://schemas.microsoft.com/office/drawing/2018/hyperlinkcolor" val="tx"/>
                    </a:ext>
                  </a:extLst>
                </a:hlinkClick>
              </a:rPr>
              <a:t>Beneficial Owner</a:t>
            </a:r>
            <a:r>
              <a:rPr lang="en-US" sz="1600">
                <a:solidFill>
                  <a:schemeClr val="accent2"/>
                </a:solidFill>
                <a:latin typeface="+mn-lt"/>
                <a:ea typeface="Calibri"/>
              </a:rPr>
              <a:t> </a:t>
            </a:r>
            <a:r>
              <a:rPr lang="en-US" sz="1600">
                <a:solidFill>
                  <a:srgbClr val="242424"/>
                </a:solidFill>
                <a:latin typeface="+mn-lt"/>
                <a:ea typeface="Calibri"/>
              </a:rPr>
              <a:t>can fall into one of two categories defined as any individual who, directly or indirectly, either:</a:t>
            </a:r>
            <a:endParaRPr lang="en-US" sz="1600">
              <a:solidFill>
                <a:srgbClr val="000000"/>
              </a:solidFill>
              <a:ea typeface="Calibri"/>
              <a:cs typeface="Calibri" panose="020F0502020204030204" pitchFamily="34" charset="0"/>
            </a:endParaRPr>
          </a:p>
          <a:p>
            <a:pPr lvl="1">
              <a:lnSpc>
                <a:spcPct val="150000"/>
              </a:lnSpc>
            </a:pPr>
            <a:r>
              <a:rPr lang="en-US" sz="1600">
                <a:solidFill>
                  <a:srgbClr val="242424"/>
                </a:solidFill>
                <a:latin typeface="+mn-lt"/>
                <a:ea typeface="Calibri"/>
              </a:rPr>
              <a:t>1.Exercises substantial control over </a:t>
            </a:r>
            <a:r>
              <a:rPr lang="en-US" sz="1600">
                <a:solidFill>
                  <a:srgbClr val="242424"/>
                </a:solidFill>
                <a:latin typeface="+mn-lt"/>
                <a:ea typeface="Calibri"/>
                <a:cs typeface="Calibri"/>
              </a:rPr>
              <a:t>a reporting company, or</a:t>
            </a:r>
            <a:endParaRPr lang="en-US" sz="1600">
              <a:ea typeface="Calibri"/>
              <a:cs typeface="Calibri" panose="020F0502020204030204" pitchFamily="34" charset="0"/>
            </a:endParaRPr>
          </a:p>
          <a:p>
            <a:pPr lvl="1">
              <a:lnSpc>
                <a:spcPct val="150000"/>
              </a:lnSpc>
            </a:pPr>
            <a:r>
              <a:rPr lang="en-US" sz="1600">
                <a:solidFill>
                  <a:srgbClr val="242424"/>
                </a:solidFill>
                <a:latin typeface="+mn-lt"/>
                <a:ea typeface="Calibri"/>
                <a:cs typeface="Calibri"/>
              </a:rPr>
              <a:t>2.Owns or controls at least 25% of the ownership interests of a reporting company.</a:t>
            </a:r>
            <a:endParaRPr lang="en-US" sz="1600">
              <a:ea typeface="Calibri"/>
              <a:cs typeface="Calibri" panose="020F0502020204030204" pitchFamily="34" charset="0"/>
            </a:endParaRPr>
          </a:p>
          <a:p>
            <a:pPr lvl="1">
              <a:lnSpc>
                <a:spcPct val="150000"/>
              </a:lnSpc>
            </a:pPr>
            <a:endParaRPr lang="en-US" sz="1600">
              <a:solidFill>
                <a:srgbClr val="242424"/>
              </a:solidFill>
              <a:latin typeface="+mn-lt"/>
              <a:ea typeface="Calibri" panose="020F0502020204030204" pitchFamily="34" charset="0"/>
              <a:cs typeface="Calibri"/>
            </a:endParaRPr>
          </a:p>
          <a:p>
            <a:pPr>
              <a:lnSpc>
                <a:spcPct val="150000"/>
              </a:lnSpc>
            </a:pPr>
            <a:r>
              <a:rPr lang="en-US" sz="1600">
                <a:solidFill>
                  <a:srgbClr val="242424"/>
                </a:solidFill>
                <a:latin typeface="+mn-lt"/>
                <a:ea typeface="Calibri"/>
                <a:cs typeface="Calibri"/>
              </a:rPr>
              <a:t>Having two categories is designed to close any loopholes and ensure all owners are identified. The key difference is that beneficial ownership is categorized as those with ownership interests reflected through capital and profit interests in the company.</a:t>
            </a:r>
            <a:endParaRPr lang="en-US" sz="1600">
              <a:ea typeface="Calibri"/>
              <a:cs typeface="Calibri" panose="020F0502020204030204" pitchFamily="34" charset="0"/>
            </a:endParaRPr>
          </a:p>
          <a:p>
            <a:pPr>
              <a:lnSpc>
                <a:spcPct val="150000"/>
              </a:lnSpc>
            </a:pPr>
            <a:endParaRPr lang="en-US" sz="1600">
              <a:solidFill>
                <a:srgbClr val="242424"/>
              </a:solidFill>
              <a:latin typeface="+mn-lt"/>
              <a:ea typeface="Calibri" panose="020F0502020204030204" pitchFamily="34" charset="0"/>
              <a:cs typeface="Calibri"/>
            </a:endParaRPr>
          </a:p>
          <a:p>
            <a:pPr>
              <a:lnSpc>
                <a:spcPct val="150000"/>
              </a:lnSpc>
            </a:pPr>
            <a:r>
              <a:rPr lang="en-US" sz="1600">
                <a:solidFill>
                  <a:srgbClr val="242424"/>
                </a:solidFill>
                <a:latin typeface="+mn-lt"/>
                <a:ea typeface="Calibri"/>
                <a:cs typeface="Calibri"/>
              </a:rPr>
              <a:t>The beneficial owners must report to FinCEN their name, date of birth, address, and unique identifier number from a recognized issuing jurisdiction and a photo of that document. If an individual decides to file their information to FinCEN directly, they may be issued a “FinCEN identifier” which can be provided on a BOI report instead of the required information.</a:t>
            </a:r>
            <a:endParaRPr lang="en-US" sz="1600">
              <a:ea typeface="Calibri"/>
              <a:cs typeface="Calibri" panose="020F0502020204030204" pitchFamily="34" charset="0"/>
            </a:endParaRPr>
          </a:p>
          <a:p>
            <a:pPr marL="285750" indent="-285750">
              <a:lnSpc>
                <a:spcPct val="150000"/>
              </a:lnSpc>
              <a:buFont typeface="Arial"/>
              <a:buChar char="•"/>
            </a:pPr>
            <a:endParaRPr lang="en-US">
              <a:solidFill>
                <a:srgbClr val="242424"/>
              </a:solidFill>
              <a:cs typeface="Calibri" panose="020F0502020204030204" pitchFamily="34" charset="0"/>
            </a:endParaRPr>
          </a:p>
          <a:p>
            <a:pPr marL="285750" indent="-285750">
              <a:lnSpc>
                <a:spcPct val="150000"/>
              </a:lnSpc>
              <a:buFont typeface="Arial"/>
              <a:buChar char="•"/>
            </a:pPr>
            <a:endParaRPr lang="en-US">
              <a:solidFill>
                <a:srgbClr val="242424"/>
              </a:solidFill>
              <a:cs typeface="Calibri" panose="020F0502020204030204" pitchFamily="34" charset="0"/>
            </a:endParaRPr>
          </a:p>
          <a:p>
            <a:pPr marL="1028700" lvl="1" indent="-285750">
              <a:lnSpc>
                <a:spcPct val="150000"/>
              </a:lnSpc>
              <a:buFont typeface="Courier New"/>
              <a:buChar char="o"/>
            </a:pPr>
            <a:endParaRPr lang="en-US">
              <a:solidFill>
                <a:srgbClr val="242424"/>
              </a:solidFill>
              <a:cs typeface="Calibri" panose="020F0502020204030204" pitchFamily="34" charset="0"/>
            </a:endParaRPr>
          </a:p>
          <a:p>
            <a:pPr marR="0" algn="just">
              <a:lnSpc>
                <a:spcPct val="150000"/>
              </a:lnSpc>
              <a:spcBef>
                <a:spcPts val="0"/>
              </a:spcBef>
              <a:spcAft>
                <a:spcPts val="0"/>
              </a:spcAft>
            </a:pPr>
            <a:endParaRPr lang="en-US">
              <a:solidFill>
                <a:srgbClr val="242424"/>
              </a:solidFill>
              <a:effectLst/>
              <a:latin typeface="+mn-lt"/>
              <a:ea typeface="Calibri" panose="020F0502020204030204" pitchFamily="34" charset="0"/>
              <a:cs typeface="Calibri" panose="020F0502020204030204" pitchFamily="34" charset="0"/>
            </a:endParaRPr>
          </a:p>
        </p:txBody>
      </p:sp>
      <p:pic>
        <p:nvPicPr>
          <p:cNvPr id="6152" name="Picture 14">
            <a:extLst>
              <a:ext uri="{FF2B5EF4-FFF2-40B4-BE49-F238E27FC236}">
                <a16:creationId xmlns:a16="http://schemas.microsoft.com/office/drawing/2014/main" id="{1E3C05DF-5007-4206-930E-E20DE1DC6E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40838" y="6383338"/>
            <a:ext cx="2392362"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Eckberg Lammers, P.C. | Attorneys/Legal Services">
            <a:extLst>
              <a:ext uri="{FF2B5EF4-FFF2-40B4-BE49-F238E27FC236}">
                <a16:creationId xmlns:a16="http://schemas.microsoft.com/office/drawing/2014/main" id="{7728081F-6039-E01E-22DB-2617E7A6F861}"/>
              </a:ext>
            </a:extLst>
          </p:cNvPr>
          <p:cNvPicPr>
            <a:picLocks noChangeAspect="1"/>
          </p:cNvPicPr>
          <p:nvPr/>
        </p:nvPicPr>
        <p:blipFill>
          <a:blip r:embed="rId5"/>
          <a:stretch>
            <a:fillRect/>
          </a:stretch>
        </p:blipFill>
        <p:spPr>
          <a:xfrm>
            <a:off x="7180883" y="6226657"/>
            <a:ext cx="1827973" cy="522772"/>
          </a:xfrm>
          <a:prstGeom prst="rect">
            <a:avLst/>
          </a:prstGeom>
        </p:spPr>
      </p:pic>
    </p:spTree>
    <p:extLst>
      <p:ext uri="{BB962C8B-B14F-4D97-AF65-F5344CB8AC3E}">
        <p14:creationId xmlns:p14="http://schemas.microsoft.com/office/powerpoint/2010/main" val="24533638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20">
            <a:extLst>
              <a:ext uri="{FF2B5EF4-FFF2-40B4-BE49-F238E27FC236}">
                <a16:creationId xmlns:a16="http://schemas.microsoft.com/office/drawing/2014/main" id="{68844640-18E1-4D51-9B64-35EB3D9A60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8554" b="47281"/>
          <a:stretch>
            <a:fillRect/>
          </a:stretch>
        </p:blipFill>
        <p:spPr bwMode="auto">
          <a:xfrm>
            <a:off x="0" y="6121400"/>
            <a:ext cx="121920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 name="Title 1">
            <a:extLst>
              <a:ext uri="{FF2B5EF4-FFF2-40B4-BE49-F238E27FC236}">
                <a16:creationId xmlns:a16="http://schemas.microsoft.com/office/drawing/2014/main" id="{57D4A618-F4D3-4592-B26B-B21512C8AA95}"/>
              </a:ext>
            </a:extLst>
          </p:cNvPr>
          <p:cNvSpPr>
            <a:spLocks noGrp="1" noChangeArrowheads="1"/>
          </p:cNvSpPr>
          <p:nvPr>
            <p:ph type="ctrTitle"/>
          </p:nvPr>
        </p:nvSpPr>
        <p:spPr>
          <a:xfrm>
            <a:off x="1179085" y="729293"/>
            <a:ext cx="9819105" cy="776914"/>
          </a:xfrm>
        </p:spPr>
        <p:txBody>
          <a:bodyPr/>
          <a:lstStyle/>
          <a:p>
            <a:r>
              <a:rPr lang="en-US" sz="4000" b="1">
                <a:solidFill>
                  <a:srgbClr val="000000"/>
                </a:solidFill>
                <a:ea typeface="+mj-lt"/>
                <a:cs typeface="+mj-lt"/>
              </a:rPr>
              <a:t>What Information Must Be Provided by Beneficial Owners?</a:t>
            </a:r>
            <a:endParaRPr lang="en-US"/>
          </a:p>
        </p:txBody>
      </p:sp>
      <p:sp>
        <p:nvSpPr>
          <p:cNvPr id="6148" name="Slide Number Placeholder 12">
            <a:extLst>
              <a:ext uri="{FF2B5EF4-FFF2-40B4-BE49-F238E27FC236}">
                <a16:creationId xmlns:a16="http://schemas.microsoft.com/office/drawing/2014/main" id="{A3FFB612-3610-419F-AD01-657B6C8C469C}"/>
              </a:ext>
            </a:extLst>
          </p:cNvPr>
          <p:cNvSpPr>
            <a:spLocks noGrp="1" noChangeArrowheads="1"/>
          </p:cNvSpPr>
          <p:nvPr>
            <p:ph type="sldNum" sz="quarter" idx="12"/>
          </p:nvPr>
        </p:nvSpPr>
        <p:spPr bwMode="auto">
          <a:xfrm>
            <a:off x="160338" y="6383338"/>
            <a:ext cx="863600" cy="358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E15950E-1413-4A5C-8489-6F7ADF9F774D}" type="slidenum">
              <a:rPr lang="en-US" altLang="en-US">
                <a:solidFill>
                  <a:schemeClr val="bg1"/>
                </a:solidFill>
              </a:rPr>
              <a:pPr fontAlgn="base">
                <a:spcBef>
                  <a:spcPct val="0"/>
                </a:spcBef>
                <a:spcAft>
                  <a:spcPct val="0"/>
                </a:spcAft>
              </a:pPr>
              <a:t>11</a:t>
            </a:fld>
            <a:endParaRPr lang="en-US" altLang="en-US">
              <a:solidFill>
                <a:schemeClr val="bg1"/>
              </a:solidFill>
            </a:endParaRPr>
          </a:p>
        </p:txBody>
      </p:sp>
      <p:sp>
        <p:nvSpPr>
          <p:cNvPr id="6150" name="TextBox 18">
            <a:extLst>
              <a:ext uri="{FF2B5EF4-FFF2-40B4-BE49-F238E27FC236}">
                <a16:creationId xmlns:a16="http://schemas.microsoft.com/office/drawing/2014/main" id="{7210B1B5-FD19-41C9-BE00-A36E02C98F72}"/>
              </a:ext>
            </a:extLst>
          </p:cNvPr>
          <p:cNvSpPr txBox="1">
            <a:spLocks noChangeArrowheads="1"/>
          </p:cNvSpPr>
          <p:nvPr/>
        </p:nvSpPr>
        <p:spPr bwMode="auto">
          <a:xfrm>
            <a:off x="3436938" y="2811463"/>
            <a:ext cx="185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a:p>
        </p:txBody>
      </p:sp>
      <p:sp>
        <p:nvSpPr>
          <p:cNvPr id="6151" name="TextBox 22">
            <a:extLst>
              <a:ext uri="{FF2B5EF4-FFF2-40B4-BE49-F238E27FC236}">
                <a16:creationId xmlns:a16="http://schemas.microsoft.com/office/drawing/2014/main" id="{75C0EA0C-371E-4D8D-A5F0-FF79549532F1}"/>
              </a:ext>
            </a:extLst>
          </p:cNvPr>
          <p:cNvSpPr txBox="1">
            <a:spLocks noChangeArrowheads="1"/>
          </p:cNvSpPr>
          <p:nvPr/>
        </p:nvSpPr>
        <p:spPr bwMode="auto">
          <a:xfrm>
            <a:off x="544547" y="1821209"/>
            <a:ext cx="11067838" cy="4204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150000"/>
              </a:lnSpc>
            </a:pPr>
            <a:r>
              <a:rPr lang="en-US" dirty="0">
                <a:solidFill>
                  <a:srgbClr val="242424"/>
                </a:solidFill>
                <a:latin typeface="+mn-lt"/>
                <a:ea typeface="Calibri" panose="020F0502020204030204" pitchFamily="34" charset="0"/>
              </a:rPr>
              <a:t>1.Name</a:t>
            </a:r>
            <a:endParaRPr lang="en-US" dirty="0"/>
          </a:p>
          <a:p>
            <a:pPr>
              <a:lnSpc>
                <a:spcPct val="150000"/>
              </a:lnSpc>
            </a:pPr>
            <a:r>
              <a:rPr lang="en-US" dirty="0">
                <a:solidFill>
                  <a:srgbClr val="242424"/>
                </a:solidFill>
                <a:latin typeface="+mn-lt"/>
                <a:ea typeface="Calibri" panose="020F0502020204030204" pitchFamily="34" charset="0"/>
                <a:cs typeface="Calibri"/>
              </a:rPr>
              <a:t>2.Date of Birth</a:t>
            </a:r>
            <a:endParaRPr lang="en-US" dirty="0"/>
          </a:p>
          <a:p>
            <a:pPr>
              <a:lnSpc>
                <a:spcPct val="150000"/>
              </a:lnSpc>
            </a:pPr>
            <a:r>
              <a:rPr lang="en-US" dirty="0">
                <a:solidFill>
                  <a:srgbClr val="242424"/>
                </a:solidFill>
                <a:latin typeface="+mn-lt"/>
                <a:ea typeface="Calibri" panose="020F0502020204030204" pitchFamily="34" charset="0"/>
                <a:cs typeface="Calibri"/>
              </a:rPr>
              <a:t>3.Address</a:t>
            </a:r>
            <a:endParaRPr lang="en-US" dirty="0"/>
          </a:p>
          <a:p>
            <a:pPr>
              <a:lnSpc>
                <a:spcPct val="150000"/>
              </a:lnSpc>
            </a:pPr>
            <a:r>
              <a:rPr lang="en-US" dirty="0">
                <a:solidFill>
                  <a:srgbClr val="242424"/>
                </a:solidFill>
                <a:latin typeface="+mn-lt"/>
                <a:ea typeface="Calibri" panose="020F0502020204030204" pitchFamily="34" charset="0"/>
                <a:cs typeface="Calibri"/>
              </a:rPr>
              <a:t>4. Unique Identifier Number from a recognized issuing jurisdiction and a photo of that document.</a:t>
            </a:r>
            <a:endParaRPr lang="en-US" dirty="0"/>
          </a:p>
          <a:p>
            <a:pPr marL="800100" lvl="1" indent="-342900">
              <a:lnSpc>
                <a:spcPct val="150000"/>
              </a:lnSpc>
              <a:buAutoNum type="alphaLcPeriod"/>
            </a:pPr>
            <a:r>
              <a:rPr lang="en-US" dirty="0">
                <a:solidFill>
                  <a:srgbClr val="242424"/>
                </a:solidFill>
                <a:latin typeface="+mn-lt"/>
                <a:ea typeface="Calibri" panose="020F0502020204030204" pitchFamily="34" charset="0"/>
                <a:cs typeface="Calibri"/>
              </a:rPr>
              <a:t>Non-expired passports</a:t>
            </a:r>
            <a:endParaRPr lang="en-US" dirty="0">
              <a:cs typeface="Calibri" panose="020F0502020204030204" pitchFamily="34" charset="0"/>
            </a:endParaRPr>
          </a:p>
          <a:p>
            <a:pPr marL="800100" lvl="1" indent="-342900">
              <a:lnSpc>
                <a:spcPct val="150000"/>
              </a:lnSpc>
              <a:buAutoNum type="alphaLcPeriod"/>
            </a:pPr>
            <a:r>
              <a:rPr lang="en-US" dirty="0">
                <a:solidFill>
                  <a:srgbClr val="242424"/>
                </a:solidFill>
                <a:latin typeface="+mn-lt"/>
                <a:ea typeface="Calibri" panose="020F0502020204030204" pitchFamily="34" charset="0"/>
                <a:cs typeface="Calibri"/>
              </a:rPr>
              <a:t>Non-expired identification document issued by a State</a:t>
            </a:r>
            <a:endParaRPr lang="en-US" dirty="0">
              <a:cs typeface="Calibri" panose="020F0502020204030204" pitchFamily="34" charset="0"/>
            </a:endParaRPr>
          </a:p>
          <a:p>
            <a:pPr marL="800100" lvl="1" indent="-342900">
              <a:lnSpc>
                <a:spcPct val="150000"/>
              </a:lnSpc>
              <a:buAutoNum type="alphaLcPeriod"/>
            </a:pPr>
            <a:r>
              <a:rPr lang="en-US" dirty="0">
                <a:solidFill>
                  <a:srgbClr val="242424"/>
                </a:solidFill>
                <a:latin typeface="+mn-lt"/>
                <a:ea typeface="Calibri" panose="020F0502020204030204" pitchFamily="34" charset="0"/>
                <a:cs typeface="Calibri"/>
              </a:rPr>
              <a:t>Non-expired driver’s license</a:t>
            </a:r>
            <a:endParaRPr lang="en-US" dirty="0">
              <a:cs typeface="Calibri" panose="020F0502020204030204" pitchFamily="34" charset="0"/>
            </a:endParaRPr>
          </a:p>
          <a:p>
            <a:pPr marL="342900" indent="-342900">
              <a:lnSpc>
                <a:spcPct val="150000"/>
              </a:lnSpc>
              <a:buAutoNum type="alphaLcPeriod"/>
            </a:pPr>
            <a:endParaRPr lang="en-US" dirty="0">
              <a:solidFill>
                <a:srgbClr val="242424"/>
              </a:solidFill>
              <a:cs typeface="Calibri" panose="020F0502020204030204" pitchFamily="34" charset="0"/>
            </a:endParaRPr>
          </a:p>
          <a:p>
            <a:pPr marL="285750" indent="-285750">
              <a:lnSpc>
                <a:spcPct val="150000"/>
              </a:lnSpc>
              <a:buAutoNum type="alphaLcPeriod"/>
            </a:pPr>
            <a:endParaRPr lang="en-US" dirty="0">
              <a:solidFill>
                <a:srgbClr val="242424"/>
              </a:solidFill>
              <a:cs typeface="Calibri" panose="020F0502020204030204" pitchFamily="34" charset="0"/>
            </a:endParaRPr>
          </a:p>
          <a:p>
            <a:pPr marL="285750" indent="-285750">
              <a:lnSpc>
                <a:spcPct val="150000"/>
              </a:lnSpc>
              <a:buAutoNum type="alphaLcPeriod"/>
            </a:pPr>
            <a:endParaRPr lang="en-US" dirty="0">
              <a:solidFill>
                <a:srgbClr val="242424"/>
              </a:solidFill>
              <a:cs typeface="Calibri" panose="020F0502020204030204" pitchFamily="34" charset="0"/>
            </a:endParaRPr>
          </a:p>
        </p:txBody>
      </p:sp>
      <p:pic>
        <p:nvPicPr>
          <p:cNvPr id="6152" name="Picture 14">
            <a:extLst>
              <a:ext uri="{FF2B5EF4-FFF2-40B4-BE49-F238E27FC236}">
                <a16:creationId xmlns:a16="http://schemas.microsoft.com/office/drawing/2014/main" id="{1E3C05DF-5007-4206-930E-E20DE1DC6E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0838" y="6383338"/>
            <a:ext cx="2392362"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Eckberg Lammers, P.C. | Attorneys/Legal Services">
            <a:extLst>
              <a:ext uri="{FF2B5EF4-FFF2-40B4-BE49-F238E27FC236}">
                <a16:creationId xmlns:a16="http://schemas.microsoft.com/office/drawing/2014/main" id="{7728081F-6039-E01E-22DB-2617E7A6F861}"/>
              </a:ext>
            </a:extLst>
          </p:cNvPr>
          <p:cNvPicPr>
            <a:picLocks noChangeAspect="1"/>
          </p:cNvPicPr>
          <p:nvPr/>
        </p:nvPicPr>
        <p:blipFill>
          <a:blip r:embed="rId4"/>
          <a:stretch>
            <a:fillRect/>
          </a:stretch>
        </p:blipFill>
        <p:spPr>
          <a:xfrm>
            <a:off x="7180883" y="6226657"/>
            <a:ext cx="1827973" cy="522772"/>
          </a:xfrm>
          <a:prstGeom prst="rect">
            <a:avLst/>
          </a:prstGeom>
        </p:spPr>
      </p:pic>
    </p:spTree>
    <p:extLst>
      <p:ext uri="{BB962C8B-B14F-4D97-AF65-F5344CB8AC3E}">
        <p14:creationId xmlns:p14="http://schemas.microsoft.com/office/powerpoint/2010/main" val="3374161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20">
            <a:extLst>
              <a:ext uri="{FF2B5EF4-FFF2-40B4-BE49-F238E27FC236}">
                <a16:creationId xmlns:a16="http://schemas.microsoft.com/office/drawing/2014/main" id="{68844640-18E1-4D51-9B64-35EB3D9A60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8554" b="47281"/>
          <a:stretch>
            <a:fillRect/>
          </a:stretch>
        </p:blipFill>
        <p:spPr bwMode="auto">
          <a:xfrm>
            <a:off x="0" y="6121400"/>
            <a:ext cx="121920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 name="Title 1">
            <a:extLst>
              <a:ext uri="{FF2B5EF4-FFF2-40B4-BE49-F238E27FC236}">
                <a16:creationId xmlns:a16="http://schemas.microsoft.com/office/drawing/2014/main" id="{57D4A618-F4D3-4592-B26B-B21512C8AA95}"/>
              </a:ext>
            </a:extLst>
          </p:cNvPr>
          <p:cNvSpPr>
            <a:spLocks noGrp="1" noChangeArrowheads="1"/>
          </p:cNvSpPr>
          <p:nvPr>
            <p:ph type="ctrTitle"/>
          </p:nvPr>
        </p:nvSpPr>
        <p:spPr>
          <a:xfrm>
            <a:off x="1190128" y="298597"/>
            <a:ext cx="9819105" cy="776914"/>
          </a:xfrm>
        </p:spPr>
        <p:txBody>
          <a:bodyPr/>
          <a:lstStyle/>
          <a:p>
            <a:r>
              <a:rPr lang="en-US" sz="4000" b="1">
                <a:solidFill>
                  <a:srgbClr val="000000"/>
                </a:solidFill>
                <a:ea typeface="+mj-lt"/>
                <a:cs typeface="+mj-lt"/>
              </a:rPr>
              <a:t>When Do Reports Need to Be Filed?</a:t>
            </a:r>
            <a:endParaRPr lang="en-US"/>
          </a:p>
        </p:txBody>
      </p:sp>
      <p:sp>
        <p:nvSpPr>
          <p:cNvPr id="6148" name="Slide Number Placeholder 12">
            <a:extLst>
              <a:ext uri="{FF2B5EF4-FFF2-40B4-BE49-F238E27FC236}">
                <a16:creationId xmlns:a16="http://schemas.microsoft.com/office/drawing/2014/main" id="{A3FFB612-3610-419F-AD01-657B6C8C469C}"/>
              </a:ext>
            </a:extLst>
          </p:cNvPr>
          <p:cNvSpPr>
            <a:spLocks noGrp="1" noChangeArrowheads="1"/>
          </p:cNvSpPr>
          <p:nvPr>
            <p:ph type="sldNum" sz="quarter" idx="12"/>
          </p:nvPr>
        </p:nvSpPr>
        <p:spPr bwMode="auto">
          <a:xfrm>
            <a:off x="160338" y="6383338"/>
            <a:ext cx="863600" cy="358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E15950E-1413-4A5C-8489-6F7ADF9F774D}" type="slidenum">
              <a:rPr lang="en-US" altLang="en-US">
                <a:solidFill>
                  <a:schemeClr val="bg1"/>
                </a:solidFill>
              </a:rPr>
              <a:pPr fontAlgn="base">
                <a:spcBef>
                  <a:spcPct val="0"/>
                </a:spcBef>
                <a:spcAft>
                  <a:spcPct val="0"/>
                </a:spcAft>
              </a:pPr>
              <a:t>12</a:t>
            </a:fld>
            <a:endParaRPr lang="en-US" altLang="en-US">
              <a:solidFill>
                <a:schemeClr val="bg1"/>
              </a:solidFill>
            </a:endParaRPr>
          </a:p>
        </p:txBody>
      </p:sp>
      <p:sp>
        <p:nvSpPr>
          <p:cNvPr id="6150" name="TextBox 18">
            <a:extLst>
              <a:ext uri="{FF2B5EF4-FFF2-40B4-BE49-F238E27FC236}">
                <a16:creationId xmlns:a16="http://schemas.microsoft.com/office/drawing/2014/main" id="{7210B1B5-FD19-41C9-BE00-A36E02C98F72}"/>
              </a:ext>
            </a:extLst>
          </p:cNvPr>
          <p:cNvSpPr txBox="1">
            <a:spLocks noChangeArrowheads="1"/>
          </p:cNvSpPr>
          <p:nvPr/>
        </p:nvSpPr>
        <p:spPr bwMode="auto">
          <a:xfrm>
            <a:off x="3436938" y="2811463"/>
            <a:ext cx="185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a:p>
        </p:txBody>
      </p:sp>
      <p:sp>
        <p:nvSpPr>
          <p:cNvPr id="6151" name="TextBox 22">
            <a:extLst>
              <a:ext uri="{FF2B5EF4-FFF2-40B4-BE49-F238E27FC236}">
                <a16:creationId xmlns:a16="http://schemas.microsoft.com/office/drawing/2014/main" id="{75C0EA0C-371E-4D8D-A5F0-FF79549532F1}"/>
              </a:ext>
            </a:extLst>
          </p:cNvPr>
          <p:cNvSpPr txBox="1">
            <a:spLocks noChangeArrowheads="1"/>
          </p:cNvSpPr>
          <p:nvPr/>
        </p:nvSpPr>
        <p:spPr bwMode="auto">
          <a:xfrm>
            <a:off x="555590" y="1280079"/>
            <a:ext cx="11067838" cy="5035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285750" indent="-285750">
              <a:lnSpc>
                <a:spcPct val="150000"/>
              </a:lnSpc>
              <a:buFont typeface="Arial"/>
              <a:buChar char="•"/>
            </a:pPr>
            <a:r>
              <a:rPr lang="en-US" dirty="0">
                <a:solidFill>
                  <a:srgbClr val="242424"/>
                </a:solidFill>
                <a:latin typeface="+mn-lt"/>
                <a:ea typeface="Calibri" panose="020F0502020204030204" pitchFamily="34" charset="0"/>
              </a:rPr>
              <a:t>The CTA comes into effect on January 1, 2024. Reporting companies that are in existence on the effective date must file their initial reports within one year.</a:t>
            </a:r>
            <a:endParaRPr lang="en-US" dirty="0">
              <a:cs typeface="Calibri" panose="020F0502020204030204" pitchFamily="34" charset="0"/>
            </a:endParaRPr>
          </a:p>
          <a:p>
            <a:pPr marL="285750" indent="-285750">
              <a:lnSpc>
                <a:spcPct val="150000"/>
              </a:lnSpc>
              <a:buFont typeface="Arial"/>
              <a:buChar char="•"/>
            </a:pPr>
            <a:endParaRPr lang="en-US" dirty="0">
              <a:solidFill>
                <a:srgbClr val="242424"/>
              </a:solidFill>
              <a:latin typeface="+mn-lt"/>
              <a:ea typeface="Calibri" panose="020F0502020204030204" pitchFamily="34" charset="0"/>
              <a:cs typeface="Calibri"/>
            </a:endParaRPr>
          </a:p>
          <a:p>
            <a:pPr marL="285750" indent="-285750">
              <a:lnSpc>
                <a:spcPct val="150000"/>
              </a:lnSpc>
              <a:buFont typeface="Arial"/>
              <a:buChar char="•"/>
            </a:pPr>
            <a:r>
              <a:rPr lang="en-US" dirty="0">
                <a:solidFill>
                  <a:srgbClr val="242424"/>
                </a:solidFill>
                <a:latin typeface="+mn-lt"/>
                <a:ea typeface="Calibri" panose="020F0502020204030204" pitchFamily="34" charset="0"/>
                <a:cs typeface="Calibri"/>
              </a:rPr>
              <a:t>Reporting companies created after the effective date have 30 days after receiving notice of their creation or registration. However, FinCEN has proposed to extend the initial filing deadline for BOI reports from 30 to 90 days for entities created or registered in 2024.</a:t>
            </a:r>
            <a:endParaRPr lang="en-US" dirty="0">
              <a:solidFill>
                <a:srgbClr val="000000"/>
              </a:solidFill>
              <a:ea typeface="Calibri" panose="020F0502020204030204" pitchFamily="34" charset="0"/>
              <a:cs typeface="Calibri" panose="020F0502020204030204" pitchFamily="34" charset="0"/>
            </a:endParaRPr>
          </a:p>
          <a:p>
            <a:pPr marL="285750" indent="-285750">
              <a:lnSpc>
                <a:spcPct val="150000"/>
              </a:lnSpc>
              <a:buFont typeface="Arial"/>
              <a:buChar char="•"/>
            </a:pPr>
            <a:endParaRPr lang="en-US" dirty="0">
              <a:solidFill>
                <a:srgbClr val="242424"/>
              </a:solidFill>
              <a:cs typeface="Calibri" panose="020F0502020204030204" pitchFamily="34" charset="0"/>
            </a:endParaRPr>
          </a:p>
          <a:p>
            <a:pPr marL="285750" indent="-285750">
              <a:lnSpc>
                <a:spcPct val="150000"/>
              </a:lnSpc>
              <a:buFont typeface="Arial"/>
              <a:buChar char="•"/>
            </a:pPr>
            <a:r>
              <a:rPr lang="en-US" dirty="0">
                <a:solidFill>
                  <a:srgbClr val="242424"/>
                </a:solidFill>
                <a:latin typeface="+mn-lt"/>
                <a:ea typeface="Calibri" panose="020F0502020204030204" pitchFamily="34" charset="0"/>
                <a:cs typeface="Calibri"/>
              </a:rPr>
              <a:t>Reports must be updated within 30 days of a change to the beneficial ownership, e.g., through the sale of a business, merger, acquisition, or death, or 30 days upon becoming aware of or having reason to know of inaccurate information previously filed.</a:t>
            </a:r>
            <a:endParaRPr lang="en-US" dirty="0">
              <a:solidFill>
                <a:srgbClr val="242424"/>
              </a:solidFill>
              <a:cs typeface="Calibri" panose="020F0502020204030204" pitchFamily="34" charset="0"/>
            </a:endParaRPr>
          </a:p>
          <a:p>
            <a:pPr marL="1028700" lvl="1" indent="-285750">
              <a:lnSpc>
                <a:spcPct val="150000"/>
              </a:lnSpc>
              <a:buAutoNum type="alphaLcPeriod"/>
            </a:pPr>
            <a:endParaRPr lang="en-US" dirty="0">
              <a:solidFill>
                <a:srgbClr val="242424"/>
              </a:solidFill>
              <a:cs typeface="Calibri" panose="020F0502020204030204" pitchFamily="34" charset="0"/>
            </a:endParaRPr>
          </a:p>
          <a:p>
            <a:pPr marR="0" algn="just">
              <a:lnSpc>
                <a:spcPct val="150000"/>
              </a:lnSpc>
              <a:spcBef>
                <a:spcPts val="0"/>
              </a:spcBef>
              <a:spcAft>
                <a:spcPts val="0"/>
              </a:spcAft>
            </a:pPr>
            <a:endParaRPr lang="en-US" dirty="0">
              <a:solidFill>
                <a:srgbClr val="242424"/>
              </a:solidFill>
              <a:effectLst/>
              <a:latin typeface="+mn-lt"/>
              <a:ea typeface="Calibri" panose="020F0502020204030204" pitchFamily="34" charset="0"/>
              <a:cs typeface="Calibri" panose="020F0502020204030204" pitchFamily="34" charset="0"/>
            </a:endParaRPr>
          </a:p>
        </p:txBody>
      </p:sp>
      <p:pic>
        <p:nvPicPr>
          <p:cNvPr id="6152" name="Picture 14">
            <a:extLst>
              <a:ext uri="{FF2B5EF4-FFF2-40B4-BE49-F238E27FC236}">
                <a16:creationId xmlns:a16="http://schemas.microsoft.com/office/drawing/2014/main" id="{1E3C05DF-5007-4206-930E-E20DE1DC6E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0838" y="6383338"/>
            <a:ext cx="2392362"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Eckberg Lammers, P.C. | Attorneys/Legal Services">
            <a:extLst>
              <a:ext uri="{FF2B5EF4-FFF2-40B4-BE49-F238E27FC236}">
                <a16:creationId xmlns:a16="http://schemas.microsoft.com/office/drawing/2014/main" id="{7728081F-6039-E01E-22DB-2617E7A6F861}"/>
              </a:ext>
            </a:extLst>
          </p:cNvPr>
          <p:cNvPicPr>
            <a:picLocks noChangeAspect="1"/>
          </p:cNvPicPr>
          <p:nvPr/>
        </p:nvPicPr>
        <p:blipFill>
          <a:blip r:embed="rId4"/>
          <a:stretch>
            <a:fillRect/>
          </a:stretch>
        </p:blipFill>
        <p:spPr>
          <a:xfrm>
            <a:off x="7180883" y="6226657"/>
            <a:ext cx="1827973" cy="522772"/>
          </a:xfrm>
          <a:prstGeom prst="rect">
            <a:avLst/>
          </a:prstGeom>
        </p:spPr>
      </p:pic>
    </p:spTree>
    <p:extLst>
      <p:ext uri="{BB962C8B-B14F-4D97-AF65-F5344CB8AC3E}">
        <p14:creationId xmlns:p14="http://schemas.microsoft.com/office/powerpoint/2010/main" val="23127348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20">
            <a:extLst>
              <a:ext uri="{FF2B5EF4-FFF2-40B4-BE49-F238E27FC236}">
                <a16:creationId xmlns:a16="http://schemas.microsoft.com/office/drawing/2014/main" id="{68844640-18E1-4D51-9B64-35EB3D9A60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8554" b="47281"/>
          <a:stretch>
            <a:fillRect/>
          </a:stretch>
        </p:blipFill>
        <p:spPr bwMode="auto">
          <a:xfrm>
            <a:off x="0" y="6121400"/>
            <a:ext cx="121920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 name="Title 1">
            <a:extLst>
              <a:ext uri="{FF2B5EF4-FFF2-40B4-BE49-F238E27FC236}">
                <a16:creationId xmlns:a16="http://schemas.microsoft.com/office/drawing/2014/main" id="{57D4A618-F4D3-4592-B26B-B21512C8AA95}"/>
              </a:ext>
            </a:extLst>
          </p:cNvPr>
          <p:cNvSpPr>
            <a:spLocks noGrp="1" noChangeArrowheads="1"/>
          </p:cNvSpPr>
          <p:nvPr>
            <p:ph type="ctrTitle"/>
          </p:nvPr>
        </p:nvSpPr>
        <p:spPr>
          <a:xfrm>
            <a:off x="1190128" y="298597"/>
            <a:ext cx="9819105" cy="776914"/>
          </a:xfrm>
        </p:spPr>
        <p:txBody>
          <a:bodyPr/>
          <a:lstStyle/>
          <a:p>
            <a:r>
              <a:rPr lang="en-US" sz="4000" b="1">
                <a:solidFill>
                  <a:srgbClr val="000000"/>
                </a:solidFill>
                <a:ea typeface="+mj-lt"/>
                <a:cs typeface="+mj-lt"/>
              </a:rPr>
              <a:t>What are the Penalties for Non-Compliance?</a:t>
            </a:r>
            <a:endParaRPr lang="en-US"/>
          </a:p>
        </p:txBody>
      </p:sp>
      <p:sp>
        <p:nvSpPr>
          <p:cNvPr id="6148" name="Slide Number Placeholder 12">
            <a:extLst>
              <a:ext uri="{FF2B5EF4-FFF2-40B4-BE49-F238E27FC236}">
                <a16:creationId xmlns:a16="http://schemas.microsoft.com/office/drawing/2014/main" id="{A3FFB612-3610-419F-AD01-657B6C8C469C}"/>
              </a:ext>
            </a:extLst>
          </p:cNvPr>
          <p:cNvSpPr>
            <a:spLocks noGrp="1" noChangeArrowheads="1"/>
          </p:cNvSpPr>
          <p:nvPr>
            <p:ph type="sldNum" sz="quarter" idx="12"/>
          </p:nvPr>
        </p:nvSpPr>
        <p:spPr bwMode="auto">
          <a:xfrm>
            <a:off x="160338" y="6383338"/>
            <a:ext cx="863600" cy="358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E15950E-1413-4A5C-8489-6F7ADF9F774D}" type="slidenum">
              <a:rPr lang="en-US" altLang="en-US">
                <a:solidFill>
                  <a:schemeClr val="bg1"/>
                </a:solidFill>
              </a:rPr>
              <a:pPr fontAlgn="base">
                <a:spcBef>
                  <a:spcPct val="0"/>
                </a:spcBef>
                <a:spcAft>
                  <a:spcPct val="0"/>
                </a:spcAft>
              </a:pPr>
              <a:t>13</a:t>
            </a:fld>
            <a:endParaRPr lang="en-US" altLang="en-US">
              <a:solidFill>
                <a:schemeClr val="bg1"/>
              </a:solidFill>
            </a:endParaRPr>
          </a:p>
        </p:txBody>
      </p:sp>
      <p:sp>
        <p:nvSpPr>
          <p:cNvPr id="6150" name="TextBox 18">
            <a:extLst>
              <a:ext uri="{FF2B5EF4-FFF2-40B4-BE49-F238E27FC236}">
                <a16:creationId xmlns:a16="http://schemas.microsoft.com/office/drawing/2014/main" id="{7210B1B5-FD19-41C9-BE00-A36E02C98F72}"/>
              </a:ext>
            </a:extLst>
          </p:cNvPr>
          <p:cNvSpPr txBox="1">
            <a:spLocks noChangeArrowheads="1"/>
          </p:cNvSpPr>
          <p:nvPr/>
        </p:nvSpPr>
        <p:spPr bwMode="auto">
          <a:xfrm>
            <a:off x="3436938" y="2811463"/>
            <a:ext cx="185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a:p>
        </p:txBody>
      </p:sp>
      <p:sp>
        <p:nvSpPr>
          <p:cNvPr id="6151" name="TextBox 22">
            <a:extLst>
              <a:ext uri="{FF2B5EF4-FFF2-40B4-BE49-F238E27FC236}">
                <a16:creationId xmlns:a16="http://schemas.microsoft.com/office/drawing/2014/main" id="{75C0EA0C-371E-4D8D-A5F0-FF79549532F1}"/>
              </a:ext>
            </a:extLst>
          </p:cNvPr>
          <p:cNvSpPr txBox="1">
            <a:spLocks noChangeArrowheads="1"/>
          </p:cNvSpPr>
          <p:nvPr/>
        </p:nvSpPr>
        <p:spPr bwMode="auto">
          <a:xfrm>
            <a:off x="555590" y="1280079"/>
            <a:ext cx="11067838" cy="5035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285750" indent="-285750">
              <a:lnSpc>
                <a:spcPct val="150000"/>
              </a:lnSpc>
              <a:buFont typeface="Arial"/>
              <a:buChar char="•"/>
            </a:pPr>
            <a:r>
              <a:rPr lang="en-US">
                <a:solidFill>
                  <a:srgbClr val="242424"/>
                </a:solidFill>
                <a:latin typeface="+mn-lt"/>
                <a:ea typeface="Calibri" panose="020F0502020204030204" pitchFamily="34" charset="0"/>
              </a:rPr>
              <a:t>Non-compliance</a:t>
            </a:r>
            <a:r>
              <a:rPr lang="en-US">
                <a:solidFill>
                  <a:srgbClr val="242424"/>
                </a:solidFill>
                <a:latin typeface="+mn-lt"/>
                <a:ea typeface="Calibri" panose="020F0502020204030204" pitchFamily="34" charset="0"/>
                <a:cs typeface="Calibri"/>
              </a:rPr>
              <a:t> can result </a:t>
            </a:r>
            <a:r>
              <a:rPr lang="en-US">
                <a:solidFill>
                  <a:srgbClr val="242424"/>
                </a:solidFill>
                <a:latin typeface="+mn-lt"/>
                <a:ea typeface="Calibri" panose="020F0502020204030204" pitchFamily="34" charset="0"/>
              </a:rPr>
              <a:t>in high penalties and possible imprisonment</a:t>
            </a:r>
            <a:r>
              <a:rPr lang="en-US">
                <a:solidFill>
                  <a:srgbClr val="242424"/>
                </a:solidFill>
                <a:latin typeface="+mn-lt"/>
                <a:ea typeface="Calibri" panose="020F0502020204030204" pitchFamily="34" charset="0"/>
                <a:cs typeface="Calibri"/>
              </a:rPr>
              <a:t>.  The escalating fines range from $500 to $10,000 per violation and jail time up to two years.</a:t>
            </a:r>
            <a:endParaRPr lang="en-US">
              <a:solidFill>
                <a:srgbClr val="000000"/>
              </a:solidFill>
              <a:ea typeface="Calibri" panose="020F0502020204030204" pitchFamily="34" charset="0"/>
              <a:cs typeface="Calibri" panose="020F0502020204030204" pitchFamily="34" charset="0"/>
            </a:endParaRPr>
          </a:p>
          <a:p>
            <a:pPr marL="285750" indent="-285750">
              <a:lnSpc>
                <a:spcPct val="150000"/>
              </a:lnSpc>
              <a:buFont typeface="Arial"/>
              <a:buChar char="•"/>
            </a:pPr>
            <a:endParaRPr lang="en-US">
              <a:solidFill>
                <a:srgbClr val="242424"/>
              </a:solidFill>
              <a:latin typeface="Calibri"/>
              <a:cs typeface="Calibri"/>
            </a:endParaRPr>
          </a:p>
          <a:p>
            <a:pPr marL="285750" indent="-285750">
              <a:lnSpc>
                <a:spcPct val="150000"/>
              </a:lnSpc>
              <a:buFont typeface="Arial"/>
              <a:buChar char="•"/>
            </a:pPr>
            <a:r>
              <a:rPr lang="en-US">
                <a:solidFill>
                  <a:srgbClr val="242424"/>
                </a:solidFill>
                <a:latin typeface="Calibri"/>
                <a:cs typeface="Calibri"/>
              </a:rPr>
              <a:t>The American Bar Association points out that </a:t>
            </a:r>
            <a:r>
              <a:rPr lang="en-US">
                <a:solidFill>
                  <a:srgbClr val="242424"/>
                </a:solidFill>
                <a:latin typeface="+mn-lt"/>
                <a:ea typeface="Calibri" panose="020F0502020204030204" pitchFamily="34" charset="0"/>
                <a:cs typeface="Calibri"/>
              </a:rPr>
              <a:t>the fines accrue if initial reports are not filed and beneficial ownership changes.</a:t>
            </a:r>
            <a:endParaRPr lang="en-US">
              <a:cs typeface="Calibri" panose="020F0502020204030204" pitchFamily="34" charset="0"/>
            </a:endParaRPr>
          </a:p>
          <a:p>
            <a:pPr marL="285750" indent="-285750">
              <a:lnSpc>
                <a:spcPct val="150000"/>
              </a:lnSpc>
              <a:buFont typeface="Arial"/>
              <a:buChar char="•"/>
            </a:pPr>
            <a:endParaRPr lang="en-US">
              <a:solidFill>
                <a:srgbClr val="242424"/>
              </a:solidFill>
              <a:cs typeface="Calibri" panose="020F0502020204030204" pitchFamily="34" charset="0"/>
            </a:endParaRPr>
          </a:p>
          <a:p>
            <a:pPr>
              <a:lnSpc>
                <a:spcPct val="150000"/>
              </a:lnSpc>
            </a:pPr>
            <a:endParaRPr lang="en-US">
              <a:solidFill>
                <a:srgbClr val="242424"/>
              </a:solidFill>
              <a:cs typeface="Calibri" panose="020F0502020204030204" pitchFamily="34" charset="0"/>
            </a:endParaRPr>
          </a:p>
          <a:p>
            <a:pPr marL="342900" indent="-342900">
              <a:lnSpc>
                <a:spcPct val="150000"/>
              </a:lnSpc>
              <a:buFont typeface="Arial"/>
              <a:buChar char="•"/>
            </a:pPr>
            <a:endParaRPr lang="en-US">
              <a:solidFill>
                <a:srgbClr val="242424"/>
              </a:solidFill>
              <a:cs typeface="Calibri" panose="020F0502020204030204" pitchFamily="34" charset="0"/>
            </a:endParaRPr>
          </a:p>
          <a:p>
            <a:pPr marL="285750" indent="-285750">
              <a:lnSpc>
                <a:spcPct val="150000"/>
              </a:lnSpc>
              <a:buFont typeface="Arial"/>
              <a:buChar char="•"/>
            </a:pPr>
            <a:endParaRPr lang="en-US">
              <a:solidFill>
                <a:srgbClr val="242424"/>
              </a:solidFill>
              <a:cs typeface="Calibri" panose="020F0502020204030204" pitchFamily="34" charset="0"/>
            </a:endParaRPr>
          </a:p>
          <a:p>
            <a:pPr marL="285750" indent="-285750">
              <a:lnSpc>
                <a:spcPct val="150000"/>
              </a:lnSpc>
              <a:buFont typeface="Arial"/>
              <a:buChar char="•"/>
            </a:pPr>
            <a:endParaRPr lang="en-US">
              <a:solidFill>
                <a:srgbClr val="242424"/>
              </a:solidFill>
              <a:cs typeface="Calibri" panose="020F0502020204030204" pitchFamily="34" charset="0"/>
            </a:endParaRPr>
          </a:p>
          <a:p>
            <a:pPr marL="1028700" lvl="1" indent="-285750">
              <a:lnSpc>
                <a:spcPct val="150000"/>
              </a:lnSpc>
              <a:buAutoNum type="alphaLcPeriod"/>
            </a:pPr>
            <a:endParaRPr lang="en-US">
              <a:solidFill>
                <a:srgbClr val="242424"/>
              </a:solidFill>
              <a:cs typeface="Calibri" panose="020F0502020204030204" pitchFamily="34" charset="0"/>
            </a:endParaRPr>
          </a:p>
          <a:p>
            <a:pPr marR="0" algn="just">
              <a:lnSpc>
                <a:spcPct val="150000"/>
              </a:lnSpc>
              <a:spcBef>
                <a:spcPts val="0"/>
              </a:spcBef>
              <a:spcAft>
                <a:spcPts val="0"/>
              </a:spcAft>
            </a:pPr>
            <a:endParaRPr lang="en-US">
              <a:solidFill>
                <a:srgbClr val="242424"/>
              </a:solidFill>
              <a:effectLst/>
              <a:latin typeface="+mn-lt"/>
              <a:ea typeface="Calibri" panose="020F0502020204030204" pitchFamily="34" charset="0"/>
              <a:cs typeface="Calibri" panose="020F0502020204030204" pitchFamily="34" charset="0"/>
            </a:endParaRPr>
          </a:p>
        </p:txBody>
      </p:sp>
      <p:pic>
        <p:nvPicPr>
          <p:cNvPr id="6152" name="Picture 14">
            <a:extLst>
              <a:ext uri="{FF2B5EF4-FFF2-40B4-BE49-F238E27FC236}">
                <a16:creationId xmlns:a16="http://schemas.microsoft.com/office/drawing/2014/main" id="{1E3C05DF-5007-4206-930E-E20DE1DC6E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0838" y="6383338"/>
            <a:ext cx="2392362"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Eckberg Lammers, P.C. | Attorneys/Legal Services">
            <a:extLst>
              <a:ext uri="{FF2B5EF4-FFF2-40B4-BE49-F238E27FC236}">
                <a16:creationId xmlns:a16="http://schemas.microsoft.com/office/drawing/2014/main" id="{7728081F-6039-E01E-22DB-2617E7A6F861}"/>
              </a:ext>
            </a:extLst>
          </p:cNvPr>
          <p:cNvPicPr>
            <a:picLocks noChangeAspect="1"/>
          </p:cNvPicPr>
          <p:nvPr/>
        </p:nvPicPr>
        <p:blipFill>
          <a:blip r:embed="rId4"/>
          <a:stretch>
            <a:fillRect/>
          </a:stretch>
        </p:blipFill>
        <p:spPr>
          <a:xfrm>
            <a:off x="7180883" y="6226657"/>
            <a:ext cx="1827973" cy="522772"/>
          </a:xfrm>
          <a:prstGeom prst="rect">
            <a:avLst/>
          </a:prstGeom>
        </p:spPr>
      </p:pic>
    </p:spTree>
    <p:extLst>
      <p:ext uri="{BB962C8B-B14F-4D97-AF65-F5344CB8AC3E}">
        <p14:creationId xmlns:p14="http://schemas.microsoft.com/office/powerpoint/2010/main" val="39174730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20">
            <a:extLst>
              <a:ext uri="{FF2B5EF4-FFF2-40B4-BE49-F238E27FC236}">
                <a16:creationId xmlns:a16="http://schemas.microsoft.com/office/drawing/2014/main" id="{68844640-18E1-4D51-9B64-35EB3D9A60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8554" b="47281"/>
          <a:stretch>
            <a:fillRect/>
          </a:stretch>
        </p:blipFill>
        <p:spPr bwMode="auto">
          <a:xfrm>
            <a:off x="0" y="6121400"/>
            <a:ext cx="121920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 name="Title 1">
            <a:extLst>
              <a:ext uri="{FF2B5EF4-FFF2-40B4-BE49-F238E27FC236}">
                <a16:creationId xmlns:a16="http://schemas.microsoft.com/office/drawing/2014/main" id="{57D4A618-F4D3-4592-B26B-B21512C8AA95}"/>
              </a:ext>
            </a:extLst>
          </p:cNvPr>
          <p:cNvSpPr>
            <a:spLocks noGrp="1" noChangeArrowheads="1"/>
          </p:cNvSpPr>
          <p:nvPr>
            <p:ph type="ctrTitle"/>
          </p:nvPr>
        </p:nvSpPr>
        <p:spPr>
          <a:xfrm>
            <a:off x="1190128" y="298597"/>
            <a:ext cx="9819105" cy="776914"/>
          </a:xfrm>
        </p:spPr>
        <p:txBody>
          <a:bodyPr/>
          <a:lstStyle/>
          <a:p>
            <a:r>
              <a:rPr lang="en-US" sz="4000" b="1">
                <a:solidFill>
                  <a:srgbClr val="000000"/>
                </a:solidFill>
                <a:ea typeface="+mj-lt"/>
                <a:cs typeface="+mj-lt"/>
              </a:rPr>
              <a:t>What’s Next?</a:t>
            </a:r>
            <a:endParaRPr lang="en-US"/>
          </a:p>
        </p:txBody>
      </p:sp>
      <p:sp>
        <p:nvSpPr>
          <p:cNvPr id="6148" name="Slide Number Placeholder 12">
            <a:extLst>
              <a:ext uri="{FF2B5EF4-FFF2-40B4-BE49-F238E27FC236}">
                <a16:creationId xmlns:a16="http://schemas.microsoft.com/office/drawing/2014/main" id="{A3FFB612-3610-419F-AD01-657B6C8C469C}"/>
              </a:ext>
            </a:extLst>
          </p:cNvPr>
          <p:cNvSpPr>
            <a:spLocks noGrp="1" noChangeArrowheads="1"/>
          </p:cNvSpPr>
          <p:nvPr>
            <p:ph type="sldNum" sz="quarter" idx="12"/>
          </p:nvPr>
        </p:nvSpPr>
        <p:spPr bwMode="auto">
          <a:xfrm>
            <a:off x="160338" y="6383338"/>
            <a:ext cx="863600" cy="358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E15950E-1413-4A5C-8489-6F7ADF9F774D}" type="slidenum">
              <a:rPr lang="en-US" altLang="en-US">
                <a:solidFill>
                  <a:schemeClr val="bg1"/>
                </a:solidFill>
              </a:rPr>
              <a:pPr fontAlgn="base">
                <a:spcBef>
                  <a:spcPct val="0"/>
                </a:spcBef>
                <a:spcAft>
                  <a:spcPct val="0"/>
                </a:spcAft>
              </a:pPr>
              <a:t>14</a:t>
            </a:fld>
            <a:endParaRPr lang="en-US" altLang="en-US">
              <a:solidFill>
                <a:schemeClr val="bg1"/>
              </a:solidFill>
            </a:endParaRPr>
          </a:p>
        </p:txBody>
      </p:sp>
      <p:sp>
        <p:nvSpPr>
          <p:cNvPr id="6150" name="TextBox 18">
            <a:extLst>
              <a:ext uri="{FF2B5EF4-FFF2-40B4-BE49-F238E27FC236}">
                <a16:creationId xmlns:a16="http://schemas.microsoft.com/office/drawing/2014/main" id="{7210B1B5-FD19-41C9-BE00-A36E02C98F72}"/>
              </a:ext>
            </a:extLst>
          </p:cNvPr>
          <p:cNvSpPr txBox="1">
            <a:spLocks noChangeArrowheads="1"/>
          </p:cNvSpPr>
          <p:nvPr/>
        </p:nvSpPr>
        <p:spPr bwMode="auto">
          <a:xfrm>
            <a:off x="3436938" y="2811463"/>
            <a:ext cx="185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a:p>
        </p:txBody>
      </p:sp>
      <p:sp>
        <p:nvSpPr>
          <p:cNvPr id="6151" name="TextBox 22">
            <a:extLst>
              <a:ext uri="{FF2B5EF4-FFF2-40B4-BE49-F238E27FC236}">
                <a16:creationId xmlns:a16="http://schemas.microsoft.com/office/drawing/2014/main" id="{75C0EA0C-371E-4D8D-A5F0-FF79549532F1}"/>
              </a:ext>
            </a:extLst>
          </p:cNvPr>
          <p:cNvSpPr txBox="1">
            <a:spLocks noChangeArrowheads="1"/>
          </p:cNvSpPr>
          <p:nvPr/>
        </p:nvSpPr>
        <p:spPr bwMode="auto">
          <a:xfrm>
            <a:off x="555590" y="1280079"/>
            <a:ext cx="11067838" cy="4204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342900" indent="-342900">
              <a:lnSpc>
                <a:spcPct val="150000"/>
              </a:lnSpc>
              <a:buAutoNum type="arabicPeriod"/>
            </a:pPr>
            <a:r>
              <a:rPr lang="en-US">
                <a:solidFill>
                  <a:srgbClr val="242424"/>
                </a:solidFill>
                <a:latin typeface="+mn-lt"/>
                <a:ea typeface="Calibri"/>
                <a:cs typeface="Calibri"/>
              </a:rPr>
              <a:t>Know the Filing Requirements.</a:t>
            </a:r>
            <a:endParaRPr lang="en-US">
              <a:solidFill>
                <a:srgbClr val="000000"/>
              </a:solidFill>
              <a:ea typeface="Calibri" panose="020F0502020204030204" pitchFamily="34" charset="0"/>
              <a:cs typeface="Calibri" panose="020F0502020204030204" pitchFamily="34" charset="0"/>
            </a:endParaRPr>
          </a:p>
          <a:p>
            <a:pPr marL="342900" indent="-342900">
              <a:lnSpc>
                <a:spcPct val="150000"/>
              </a:lnSpc>
              <a:buAutoNum type="arabicPeriod"/>
            </a:pPr>
            <a:r>
              <a:rPr lang="en-US">
                <a:solidFill>
                  <a:srgbClr val="242424"/>
                </a:solidFill>
                <a:latin typeface="Calibri"/>
                <a:cs typeface="Calibri"/>
              </a:rPr>
              <a:t>Contact your Attorney or CPA for assistance with filing </a:t>
            </a:r>
            <a:r>
              <a:rPr lang="en-US">
                <a:solidFill>
                  <a:srgbClr val="242424"/>
                </a:solidFill>
                <a:latin typeface="+mn-lt"/>
                <a:ea typeface="Calibri"/>
                <a:cs typeface="Calibri"/>
              </a:rPr>
              <a:t>and compliance.</a:t>
            </a:r>
            <a:endParaRPr lang="en-US">
              <a:ea typeface="Calibri"/>
              <a:cs typeface="Calibri" panose="020F0502020204030204" pitchFamily="34" charset="0"/>
            </a:endParaRPr>
          </a:p>
          <a:p>
            <a:pPr marL="285750" indent="-285750">
              <a:lnSpc>
                <a:spcPct val="150000"/>
              </a:lnSpc>
              <a:buAutoNum type="arabicPeriod"/>
            </a:pPr>
            <a:endParaRPr lang="en-US">
              <a:solidFill>
                <a:srgbClr val="242424"/>
              </a:solidFill>
              <a:ea typeface="Calibri" panose="020F0502020204030204" pitchFamily="34" charset="0"/>
              <a:cs typeface="Calibri" panose="020F0502020204030204" pitchFamily="34" charset="0"/>
            </a:endParaRPr>
          </a:p>
          <a:p>
            <a:pPr marL="285750" indent="-285750">
              <a:lnSpc>
                <a:spcPct val="150000"/>
              </a:lnSpc>
              <a:buAutoNum type="arabicPeriod"/>
            </a:pPr>
            <a:endParaRPr lang="en-US">
              <a:solidFill>
                <a:srgbClr val="242424"/>
              </a:solidFill>
              <a:ea typeface="Calibri" panose="020F0502020204030204" pitchFamily="34" charset="0"/>
              <a:cs typeface="Calibri" panose="020F0502020204030204" pitchFamily="34" charset="0"/>
            </a:endParaRPr>
          </a:p>
          <a:p>
            <a:pPr>
              <a:lnSpc>
                <a:spcPct val="150000"/>
              </a:lnSpc>
            </a:pPr>
            <a:endParaRPr lang="en-US">
              <a:solidFill>
                <a:srgbClr val="242424"/>
              </a:solidFill>
              <a:cs typeface="Calibri" panose="020F0502020204030204" pitchFamily="34" charset="0"/>
            </a:endParaRPr>
          </a:p>
          <a:p>
            <a:pPr marL="342900" indent="-342900">
              <a:lnSpc>
                <a:spcPct val="150000"/>
              </a:lnSpc>
              <a:buAutoNum type="arabicPeriod"/>
            </a:pPr>
            <a:endParaRPr lang="en-US">
              <a:solidFill>
                <a:srgbClr val="242424"/>
              </a:solidFill>
              <a:ea typeface="Calibri" panose="020F0502020204030204" pitchFamily="34" charset="0"/>
              <a:cs typeface="Calibri" panose="020F0502020204030204" pitchFamily="34" charset="0"/>
            </a:endParaRPr>
          </a:p>
          <a:p>
            <a:pPr marL="285750" indent="-285750">
              <a:lnSpc>
                <a:spcPct val="150000"/>
              </a:lnSpc>
              <a:buAutoNum type="arabicPeriod"/>
            </a:pPr>
            <a:endParaRPr lang="en-US">
              <a:solidFill>
                <a:srgbClr val="242424"/>
              </a:solidFill>
              <a:ea typeface="Calibri" panose="020F0502020204030204" pitchFamily="34" charset="0"/>
              <a:cs typeface="Calibri" panose="020F0502020204030204" pitchFamily="34" charset="0"/>
            </a:endParaRPr>
          </a:p>
          <a:p>
            <a:pPr marL="285750" indent="-285750">
              <a:lnSpc>
                <a:spcPct val="150000"/>
              </a:lnSpc>
              <a:buAutoNum type="arabicPeriod"/>
            </a:pPr>
            <a:endParaRPr lang="en-US">
              <a:solidFill>
                <a:srgbClr val="242424"/>
              </a:solidFill>
              <a:ea typeface="Calibri" panose="020F0502020204030204" pitchFamily="34" charset="0"/>
              <a:cs typeface="Calibri" panose="020F0502020204030204" pitchFamily="34" charset="0"/>
            </a:endParaRPr>
          </a:p>
          <a:p>
            <a:pPr marL="1028700" lvl="1" indent="-285750">
              <a:lnSpc>
                <a:spcPct val="150000"/>
              </a:lnSpc>
              <a:buAutoNum type="alphaLcPeriod"/>
            </a:pPr>
            <a:endParaRPr lang="en-US">
              <a:solidFill>
                <a:srgbClr val="242424"/>
              </a:solidFill>
              <a:cs typeface="Calibri" panose="020F0502020204030204" pitchFamily="34" charset="0"/>
            </a:endParaRPr>
          </a:p>
          <a:p>
            <a:pPr marR="0" algn="just">
              <a:lnSpc>
                <a:spcPct val="150000"/>
              </a:lnSpc>
              <a:spcBef>
                <a:spcPts val="0"/>
              </a:spcBef>
              <a:spcAft>
                <a:spcPts val="0"/>
              </a:spcAft>
            </a:pPr>
            <a:endParaRPr lang="en-US">
              <a:solidFill>
                <a:srgbClr val="242424"/>
              </a:solidFill>
              <a:effectLst/>
              <a:latin typeface="+mn-lt"/>
              <a:ea typeface="Calibri" panose="020F0502020204030204" pitchFamily="34" charset="0"/>
              <a:cs typeface="Calibri" panose="020F0502020204030204" pitchFamily="34" charset="0"/>
            </a:endParaRPr>
          </a:p>
        </p:txBody>
      </p:sp>
      <p:pic>
        <p:nvPicPr>
          <p:cNvPr id="6152" name="Picture 14">
            <a:extLst>
              <a:ext uri="{FF2B5EF4-FFF2-40B4-BE49-F238E27FC236}">
                <a16:creationId xmlns:a16="http://schemas.microsoft.com/office/drawing/2014/main" id="{1E3C05DF-5007-4206-930E-E20DE1DC6E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0838" y="6383338"/>
            <a:ext cx="2392362"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Eckberg Lammers, P.C. | Attorneys/Legal Services">
            <a:extLst>
              <a:ext uri="{FF2B5EF4-FFF2-40B4-BE49-F238E27FC236}">
                <a16:creationId xmlns:a16="http://schemas.microsoft.com/office/drawing/2014/main" id="{7728081F-6039-E01E-22DB-2617E7A6F861}"/>
              </a:ext>
            </a:extLst>
          </p:cNvPr>
          <p:cNvPicPr>
            <a:picLocks noChangeAspect="1"/>
          </p:cNvPicPr>
          <p:nvPr/>
        </p:nvPicPr>
        <p:blipFill>
          <a:blip r:embed="rId4"/>
          <a:stretch>
            <a:fillRect/>
          </a:stretch>
        </p:blipFill>
        <p:spPr>
          <a:xfrm>
            <a:off x="7180883" y="6226657"/>
            <a:ext cx="1827973" cy="522772"/>
          </a:xfrm>
          <a:prstGeom prst="rect">
            <a:avLst/>
          </a:prstGeom>
        </p:spPr>
      </p:pic>
    </p:spTree>
    <p:extLst>
      <p:ext uri="{BB962C8B-B14F-4D97-AF65-F5344CB8AC3E}">
        <p14:creationId xmlns:p14="http://schemas.microsoft.com/office/powerpoint/2010/main" val="8924824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20">
            <a:extLst>
              <a:ext uri="{FF2B5EF4-FFF2-40B4-BE49-F238E27FC236}">
                <a16:creationId xmlns:a16="http://schemas.microsoft.com/office/drawing/2014/main" id="{68844640-18E1-4D51-9B64-35EB3D9A60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8554" b="47281"/>
          <a:stretch>
            <a:fillRect/>
          </a:stretch>
        </p:blipFill>
        <p:spPr bwMode="auto">
          <a:xfrm>
            <a:off x="0" y="6121400"/>
            <a:ext cx="121920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 name="Title 1">
            <a:extLst>
              <a:ext uri="{FF2B5EF4-FFF2-40B4-BE49-F238E27FC236}">
                <a16:creationId xmlns:a16="http://schemas.microsoft.com/office/drawing/2014/main" id="{57D4A618-F4D3-4592-B26B-B21512C8AA95}"/>
              </a:ext>
            </a:extLst>
          </p:cNvPr>
          <p:cNvSpPr>
            <a:spLocks noGrp="1" noChangeArrowheads="1"/>
          </p:cNvSpPr>
          <p:nvPr>
            <p:ph type="ctrTitle"/>
          </p:nvPr>
        </p:nvSpPr>
        <p:spPr>
          <a:xfrm>
            <a:off x="1190128" y="298597"/>
            <a:ext cx="9819105" cy="776914"/>
          </a:xfrm>
        </p:spPr>
        <p:txBody>
          <a:bodyPr/>
          <a:lstStyle/>
          <a:p>
            <a:r>
              <a:rPr lang="en-US" sz="4000" b="1">
                <a:solidFill>
                  <a:srgbClr val="000000"/>
                </a:solidFill>
                <a:ea typeface="+mj-lt"/>
                <a:cs typeface="+mj-lt"/>
              </a:rPr>
              <a:t>Thank You</a:t>
            </a:r>
            <a:endParaRPr lang="en-US"/>
          </a:p>
        </p:txBody>
      </p:sp>
      <p:sp>
        <p:nvSpPr>
          <p:cNvPr id="6148" name="Slide Number Placeholder 12">
            <a:extLst>
              <a:ext uri="{FF2B5EF4-FFF2-40B4-BE49-F238E27FC236}">
                <a16:creationId xmlns:a16="http://schemas.microsoft.com/office/drawing/2014/main" id="{A3FFB612-3610-419F-AD01-657B6C8C469C}"/>
              </a:ext>
            </a:extLst>
          </p:cNvPr>
          <p:cNvSpPr>
            <a:spLocks noGrp="1" noChangeArrowheads="1"/>
          </p:cNvSpPr>
          <p:nvPr>
            <p:ph type="sldNum" sz="quarter" idx="12"/>
          </p:nvPr>
        </p:nvSpPr>
        <p:spPr bwMode="auto">
          <a:xfrm>
            <a:off x="160338" y="6383338"/>
            <a:ext cx="863600" cy="358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E15950E-1413-4A5C-8489-6F7ADF9F774D}" type="slidenum">
              <a:rPr lang="en-US" altLang="en-US">
                <a:solidFill>
                  <a:schemeClr val="bg1"/>
                </a:solidFill>
              </a:rPr>
              <a:pPr fontAlgn="base">
                <a:spcBef>
                  <a:spcPct val="0"/>
                </a:spcBef>
                <a:spcAft>
                  <a:spcPct val="0"/>
                </a:spcAft>
              </a:pPr>
              <a:t>15</a:t>
            </a:fld>
            <a:endParaRPr lang="en-US" altLang="en-US">
              <a:solidFill>
                <a:schemeClr val="bg1"/>
              </a:solidFill>
            </a:endParaRPr>
          </a:p>
        </p:txBody>
      </p:sp>
      <p:sp>
        <p:nvSpPr>
          <p:cNvPr id="6150" name="TextBox 18">
            <a:extLst>
              <a:ext uri="{FF2B5EF4-FFF2-40B4-BE49-F238E27FC236}">
                <a16:creationId xmlns:a16="http://schemas.microsoft.com/office/drawing/2014/main" id="{7210B1B5-FD19-41C9-BE00-A36E02C98F72}"/>
              </a:ext>
            </a:extLst>
          </p:cNvPr>
          <p:cNvSpPr txBox="1">
            <a:spLocks noChangeArrowheads="1"/>
          </p:cNvSpPr>
          <p:nvPr/>
        </p:nvSpPr>
        <p:spPr bwMode="auto">
          <a:xfrm>
            <a:off x="3436938" y="2811463"/>
            <a:ext cx="185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a:p>
        </p:txBody>
      </p:sp>
      <p:sp>
        <p:nvSpPr>
          <p:cNvPr id="6151" name="TextBox 22">
            <a:extLst>
              <a:ext uri="{FF2B5EF4-FFF2-40B4-BE49-F238E27FC236}">
                <a16:creationId xmlns:a16="http://schemas.microsoft.com/office/drawing/2014/main" id="{75C0EA0C-371E-4D8D-A5F0-FF79549532F1}"/>
              </a:ext>
            </a:extLst>
          </p:cNvPr>
          <p:cNvSpPr txBox="1">
            <a:spLocks noChangeArrowheads="1"/>
          </p:cNvSpPr>
          <p:nvPr/>
        </p:nvSpPr>
        <p:spPr bwMode="auto">
          <a:xfrm>
            <a:off x="555590" y="3842166"/>
            <a:ext cx="11056795" cy="2126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ct val="150000"/>
              </a:lnSpc>
            </a:pPr>
            <a:r>
              <a:rPr lang="en-US" dirty="0">
                <a:solidFill>
                  <a:srgbClr val="242424"/>
                </a:solidFill>
                <a:latin typeface="+mn-lt"/>
              </a:rPr>
              <a:t>Nick</a:t>
            </a:r>
            <a:r>
              <a:rPr lang="en-US" dirty="0">
                <a:solidFill>
                  <a:srgbClr val="242424"/>
                </a:solidFill>
                <a:latin typeface="Calibri"/>
                <a:cs typeface="Calibri"/>
              </a:rPr>
              <a:t> Vivian</a:t>
            </a:r>
            <a:endParaRPr lang="en-US" dirty="0">
              <a:solidFill>
                <a:srgbClr val="000000"/>
              </a:solidFill>
              <a:cs typeface="Calibri" panose="020F0502020204030204" pitchFamily="34" charset="0"/>
            </a:endParaRPr>
          </a:p>
          <a:p>
            <a:pPr algn="ctr">
              <a:lnSpc>
                <a:spcPct val="150000"/>
              </a:lnSpc>
            </a:pPr>
            <a:r>
              <a:rPr lang="en-US" dirty="0">
                <a:solidFill>
                  <a:srgbClr val="242424"/>
                </a:solidFill>
                <a:latin typeface="Calibri"/>
                <a:cs typeface="Calibri"/>
              </a:rPr>
              <a:t>Eckberg Lammers, PC</a:t>
            </a:r>
            <a:endParaRPr lang="en-US" dirty="0">
              <a:cs typeface="Calibri" panose="020F0502020204030204" pitchFamily="34" charset="0"/>
            </a:endParaRPr>
          </a:p>
          <a:p>
            <a:pPr algn="ctr">
              <a:lnSpc>
                <a:spcPct val="150000"/>
              </a:lnSpc>
            </a:pPr>
            <a:r>
              <a:rPr lang="en-US" dirty="0">
                <a:solidFill>
                  <a:srgbClr val="242424"/>
                </a:solidFill>
                <a:latin typeface="Calibri"/>
                <a:cs typeface="Calibri"/>
              </a:rPr>
              <a:t>715.808.8843</a:t>
            </a:r>
            <a:endParaRPr lang="en-US" dirty="0">
              <a:cs typeface="Calibri" panose="020F0502020204030204" pitchFamily="34" charset="0"/>
            </a:endParaRPr>
          </a:p>
          <a:p>
            <a:pPr algn="ctr">
              <a:lnSpc>
                <a:spcPct val="150000"/>
              </a:lnSpc>
            </a:pPr>
            <a:r>
              <a:rPr lang="en-US" dirty="0">
                <a:solidFill>
                  <a:srgbClr val="242424"/>
                </a:solidFill>
                <a:latin typeface="Calibri"/>
                <a:cs typeface="Calibri"/>
              </a:rPr>
              <a:t>nvivian@</a:t>
            </a:r>
            <a:r>
              <a:rPr lang="en-US" dirty="0">
                <a:solidFill>
                  <a:srgbClr val="242424"/>
                </a:solidFill>
                <a:latin typeface="+mn-lt"/>
                <a:ea typeface="Calibri" panose="020F0502020204030204" pitchFamily="34" charset="0"/>
                <a:cs typeface="Calibri"/>
              </a:rPr>
              <a:t>eckberglammers.com</a:t>
            </a:r>
            <a:endParaRPr lang="en-US" dirty="0">
              <a:solidFill>
                <a:srgbClr val="242424"/>
              </a:solidFill>
              <a:cs typeface="Calibri" panose="020F0502020204030204" pitchFamily="34" charset="0"/>
            </a:endParaRPr>
          </a:p>
          <a:p>
            <a:pPr marR="0" algn="just">
              <a:lnSpc>
                <a:spcPct val="150000"/>
              </a:lnSpc>
              <a:spcBef>
                <a:spcPts val="0"/>
              </a:spcBef>
              <a:spcAft>
                <a:spcPts val="0"/>
              </a:spcAft>
            </a:pPr>
            <a:endParaRPr lang="en-US" dirty="0">
              <a:solidFill>
                <a:srgbClr val="242424"/>
              </a:solidFill>
              <a:effectLst/>
              <a:latin typeface="+mn-lt"/>
              <a:ea typeface="Calibri" panose="020F0502020204030204" pitchFamily="34" charset="0"/>
              <a:cs typeface="Calibri" panose="020F0502020204030204" pitchFamily="34" charset="0"/>
            </a:endParaRPr>
          </a:p>
        </p:txBody>
      </p:sp>
      <p:pic>
        <p:nvPicPr>
          <p:cNvPr id="6152" name="Picture 14">
            <a:extLst>
              <a:ext uri="{FF2B5EF4-FFF2-40B4-BE49-F238E27FC236}">
                <a16:creationId xmlns:a16="http://schemas.microsoft.com/office/drawing/2014/main" id="{1E3C05DF-5007-4206-930E-E20DE1DC6E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0838" y="6383338"/>
            <a:ext cx="2392362"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Eckberg Lammers, P.C. | Attorneys/Legal Services">
            <a:extLst>
              <a:ext uri="{FF2B5EF4-FFF2-40B4-BE49-F238E27FC236}">
                <a16:creationId xmlns:a16="http://schemas.microsoft.com/office/drawing/2014/main" id="{7728081F-6039-E01E-22DB-2617E7A6F861}"/>
              </a:ext>
            </a:extLst>
          </p:cNvPr>
          <p:cNvPicPr>
            <a:picLocks noChangeAspect="1"/>
          </p:cNvPicPr>
          <p:nvPr/>
        </p:nvPicPr>
        <p:blipFill>
          <a:blip r:embed="rId4"/>
          <a:stretch>
            <a:fillRect/>
          </a:stretch>
        </p:blipFill>
        <p:spPr>
          <a:xfrm>
            <a:off x="7180883" y="6226657"/>
            <a:ext cx="1827973" cy="522772"/>
          </a:xfrm>
          <a:prstGeom prst="rect">
            <a:avLst/>
          </a:prstGeom>
        </p:spPr>
      </p:pic>
      <p:pic>
        <p:nvPicPr>
          <p:cNvPr id="4" name="Picture 3" descr="A group of men in suits&#10;&#10;Description automatically generated">
            <a:extLst>
              <a:ext uri="{FF2B5EF4-FFF2-40B4-BE49-F238E27FC236}">
                <a16:creationId xmlns:a16="http://schemas.microsoft.com/office/drawing/2014/main" id="{78A08D83-EDB0-CFDA-FD46-16C19F837D26}"/>
              </a:ext>
            </a:extLst>
          </p:cNvPr>
          <p:cNvPicPr>
            <a:picLocks noChangeAspect="1"/>
          </p:cNvPicPr>
          <p:nvPr/>
        </p:nvPicPr>
        <p:blipFill rotWithShape="1">
          <a:blip r:embed="rId5"/>
          <a:srcRect l="71762" t="10334" r="5626" b="58216"/>
          <a:stretch/>
        </p:blipFill>
        <p:spPr>
          <a:xfrm>
            <a:off x="4558015" y="1068597"/>
            <a:ext cx="2981403" cy="2770271"/>
          </a:xfrm>
          <a:prstGeom prst="rect">
            <a:avLst/>
          </a:prstGeom>
        </p:spPr>
      </p:pic>
    </p:spTree>
    <p:extLst>
      <p:ext uri="{BB962C8B-B14F-4D97-AF65-F5344CB8AC3E}">
        <p14:creationId xmlns:p14="http://schemas.microsoft.com/office/powerpoint/2010/main" val="33131245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0">
            <a:extLst>
              <a:ext uri="{FF2B5EF4-FFF2-40B4-BE49-F238E27FC236}">
                <a16:creationId xmlns:a16="http://schemas.microsoft.com/office/drawing/2014/main" id="{050AB37B-1CF6-45CA-974F-593AC76590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8554" b="47281"/>
          <a:stretch>
            <a:fillRect/>
          </a:stretch>
        </p:blipFill>
        <p:spPr bwMode="auto">
          <a:xfrm>
            <a:off x="0" y="6121400"/>
            <a:ext cx="121920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itle 1">
            <a:extLst>
              <a:ext uri="{FF2B5EF4-FFF2-40B4-BE49-F238E27FC236}">
                <a16:creationId xmlns:a16="http://schemas.microsoft.com/office/drawing/2014/main" id="{B01B69B2-EACA-47E4-98C8-EEB069075C51}"/>
              </a:ext>
            </a:extLst>
          </p:cNvPr>
          <p:cNvSpPr>
            <a:spLocks noGrp="1" noChangeArrowheads="1"/>
          </p:cNvSpPr>
          <p:nvPr>
            <p:ph type="ctrTitle"/>
          </p:nvPr>
        </p:nvSpPr>
        <p:spPr>
          <a:xfrm>
            <a:off x="4070492" y="152366"/>
            <a:ext cx="4056064" cy="1174750"/>
          </a:xfrm>
        </p:spPr>
        <p:txBody>
          <a:bodyPr/>
          <a:lstStyle/>
          <a:p>
            <a:pPr marR="0" lvl="0" algn="just">
              <a:spcBef>
                <a:spcPts val="0"/>
              </a:spcBef>
              <a:spcAft>
                <a:spcPts val="0"/>
              </a:spcAft>
            </a:pPr>
            <a:r>
              <a:rPr lang="en-US" sz="4000" b="1"/>
              <a:t>SECURE Act 2.0</a:t>
            </a:r>
            <a:endParaRPr lang="en-US" sz="4000" b="1">
              <a:cs typeface="Calibri Light"/>
            </a:endParaRPr>
          </a:p>
        </p:txBody>
      </p:sp>
      <p:sp>
        <p:nvSpPr>
          <p:cNvPr id="4102" name="Slide Number Placeholder 12">
            <a:extLst>
              <a:ext uri="{FF2B5EF4-FFF2-40B4-BE49-F238E27FC236}">
                <a16:creationId xmlns:a16="http://schemas.microsoft.com/office/drawing/2014/main" id="{4E2615CA-95E3-44F1-9218-82B47FAF5043}"/>
              </a:ext>
            </a:extLst>
          </p:cNvPr>
          <p:cNvSpPr>
            <a:spLocks noGrp="1" noChangeArrowheads="1"/>
          </p:cNvSpPr>
          <p:nvPr>
            <p:ph type="sldNum" sz="quarter" idx="12"/>
          </p:nvPr>
        </p:nvSpPr>
        <p:spPr bwMode="auto">
          <a:xfrm>
            <a:off x="160338" y="6383338"/>
            <a:ext cx="863600" cy="358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190BA72-FF06-4CE0-9D8D-76EB944B67EC}" type="slidenum">
              <a:rPr lang="en-US" altLang="en-US">
                <a:solidFill>
                  <a:schemeClr val="bg1"/>
                </a:solidFill>
              </a:rPr>
              <a:pPr fontAlgn="base">
                <a:spcBef>
                  <a:spcPct val="0"/>
                </a:spcBef>
                <a:spcAft>
                  <a:spcPct val="0"/>
                </a:spcAft>
              </a:pPr>
              <a:t>16</a:t>
            </a:fld>
            <a:endParaRPr lang="en-US" altLang="en-US">
              <a:solidFill>
                <a:schemeClr val="bg1"/>
              </a:solidFill>
            </a:endParaRPr>
          </a:p>
        </p:txBody>
      </p:sp>
      <p:pic>
        <p:nvPicPr>
          <p:cNvPr id="4104" name="Picture 15">
            <a:extLst>
              <a:ext uri="{FF2B5EF4-FFF2-40B4-BE49-F238E27FC236}">
                <a16:creationId xmlns:a16="http://schemas.microsoft.com/office/drawing/2014/main" id="{66B419E4-153E-4B0F-91D1-22FA6D512F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0838" y="6383338"/>
            <a:ext cx="2392362"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9F1BF125-78A5-4A34-9107-B3ACC9C1B637}"/>
              </a:ext>
            </a:extLst>
          </p:cNvPr>
          <p:cNvSpPr txBox="1"/>
          <p:nvPr/>
        </p:nvSpPr>
        <p:spPr>
          <a:xfrm>
            <a:off x="5905849" y="2948511"/>
            <a:ext cx="4253218" cy="1015663"/>
          </a:xfrm>
          <a:prstGeom prst="rect">
            <a:avLst/>
          </a:prstGeom>
          <a:noFill/>
        </p:spPr>
        <p:txBody>
          <a:bodyPr wrap="square" rtlCol="0">
            <a:spAutoFit/>
          </a:bodyPr>
          <a:lstStyle/>
          <a:p>
            <a:pPr marL="342900" indent="-342900">
              <a:buFont typeface="+mj-lt"/>
              <a:buAutoNum type="arabicPeriod"/>
            </a:pPr>
            <a:endParaRPr lang="en-US" sz="2000"/>
          </a:p>
          <a:p>
            <a:pPr marL="342900" indent="-342900">
              <a:buFont typeface="+mj-lt"/>
              <a:buAutoNum type="arabicPeriod"/>
            </a:pPr>
            <a:endParaRPr lang="en-US" sz="2000"/>
          </a:p>
          <a:p>
            <a:pPr marL="342900" indent="-342900">
              <a:buFont typeface="+mj-lt"/>
              <a:buAutoNum type="arabicPeriod"/>
            </a:pPr>
            <a:endParaRPr lang="en-US" sz="2000"/>
          </a:p>
        </p:txBody>
      </p:sp>
      <p:sp>
        <p:nvSpPr>
          <p:cNvPr id="2" name="TextBox 1">
            <a:extLst>
              <a:ext uri="{FF2B5EF4-FFF2-40B4-BE49-F238E27FC236}">
                <a16:creationId xmlns:a16="http://schemas.microsoft.com/office/drawing/2014/main" id="{12C77827-3194-40E3-BE47-99E75F2A9EFA}"/>
              </a:ext>
            </a:extLst>
          </p:cNvPr>
          <p:cNvSpPr txBox="1"/>
          <p:nvPr/>
        </p:nvSpPr>
        <p:spPr>
          <a:xfrm>
            <a:off x="533930" y="1570574"/>
            <a:ext cx="7928791" cy="3373359"/>
          </a:xfrm>
          <a:prstGeom prst="rect">
            <a:avLst/>
          </a:prstGeom>
          <a:noFill/>
        </p:spPr>
        <p:txBody>
          <a:bodyPr wrap="square" lIns="91440" tIns="45720" rIns="91440" bIns="45720" rtlCol="0" anchor="t">
            <a:spAutoFit/>
          </a:bodyPr>
          <a:lstStyle/>
          <a:p>
            <a:pPr marL="800100" marR="0" lvl="1" indent="-342900" algn="just">
              <a:lnSpc>
                <a:spcPct val="150000"/>
              </a:lnSpc>
              <a:spcBef>
                <a:spcPts val="0"/>
              </a:spcBef>
              <a:spcAft>
                <a:spcPts val="0"/>
              </a:spcAft>
              <a:buAutoNum type="arabicPeriod"/>
            </a:pPr>
            <a:r>
              <a:rPr lang="en-US">
                <a:solidFill>
                  <a:srgbClr val="242424"/>
                </a:solidFill>
                <a:effectLst/>
                <a:latin typeface="+mn-lt"/>
                <a:ea typeface="Calibri" panose="020F0502020204030204" pitchFamily="34" charset="0"/>
                <a:cs typeface="Calibri" panose="020F0502020204030204" pitchFamily="34" charset="0"/>
              </a:rPr>
              <a:t>Increases the age to begin required minimum distributions from 72 to age 73 in 2023, and age 75 in 2033</a:t>
            </a:r>
            <a:endParaRPr lang="en-US">
              <a:effectLst/>
              <a:latin typeface="+mn-lt"/>
              <a:ea typeface="Calibri" panose="020F0502020204030204" pitchFamily="34" charset="0"/>
              <a:cs typeface="Calibri" panose="020F0502020204030204" pitchFamily="34" charset="0"/>
            </a:endParaRPr>
          </a:p>
          <a:p>
            <a:pPr marL="1143000" marR="0" lvl="2" indent="-228600" algn="just">
              <a:lnSpc>
                <a:spcPct val="150000"/>
              </a:lnSpc>
              <a:spcBef>
                <a:spcPts val="0"/>
              </a:spcBef>
              <a:spcAft>
                <a:spcPts val="0"/>
              </a:spcAft>
              <a:buFont typeface="Arial"/>
              <a:buChar char="•"/>
            </a:pPr>
            <a:r>
              <a:rPr lang="en-US">
                <a:solidFill>
                  <a:srgbClr val="242424"/>
                </a:solidFill>
                <a:effectLst/>
                <a:latin typeface="+mn-lt"/>
                <a:ea typeface="Calibri" panose="020F0502020204030204" pitchFamily="34" charset="0"/>
                <a:cs typeface="Calibri"/>
              </a:rPr>
              <a:t>Attain age 72 after December 31, 2022 = age 73</a:t>
            </a:r>
            <a:endParaRPr lang="en-US">
              <a:effectLst/>
              <a:latin typeface="+mn-lt"/>
              <a:ea typeface="Calibri" panose="020F0502020204030204" pitchFamily="34" charset="0"/>
              <a:cs typeface="Calibri" panose="020F0502020204030204" pitchFamily="34" charset="0"/>
            </a:endParaRPr>
          </a:p>
          <a:p>
            <a:pPr marL="1143000" marR="0" lvl="2" indent="-228600" algn="just">
              <a:lnSpc>
                <a:spcPct val="150000"/>
              </a:lnSpc>
              <a:spcBef>
                <a:spcPts val="0"/>
              </a:spcBef>
              <a:spcAft>
                <a:spcPts val="0"/>
              </a:spcAft>
              <a:buFont typeface="Arial"/>
              <a:buChar char="•"/>
            </a:pPr>
            <a:r>
              <a:rPr lang="en-US">
                <a:solidFill>
                  <a:srgbClr val="242424"/>
                </a:solidFill>
                <a:effectLst/>
                <a:latin typeface="+mn-lt"/>
                <a:ea typeface="Calibri" panose="020F0502020204030204" pitchFamily="34" charset="0"/>
                <a:cs typeface="Calibri"/>
              </a:rPr>
              <a:t>Attain age 74 after December 31, 2032 = age 75</a:t>
            </a:r>
            <a:endParaRPr lang="en-US">
              <a:effectLst/>
              <a:latin typeface="+mn-lt"/>
              <a:ea typeface="Calibri" panose="020F0502020204030204" pitchFamily="34" charset="0"/>
              <a:cs typeface="Calibri" panose="020F0502020204030204" pitchFamily="34" charset="0"/>
            </a:endParaRPr>
          </a:p>
          <a:p>
            <a:pPr marL="742950" marR="0" lvl="1" indent="-285750" algn="just">
              <a:lnSpc>
                <a:spcPct val="150000"/>
              </a:lnSpc>
              <a:spcBef>
                <a:spcPts val="0"/>
              </a:spcBef>
              <a:spcAft>
                <a:spcPts val="0"/>
              </a:spcAft>
              <a:buAutoNum type="arabicPeriod"/>
            </a:pPr>
            <a:r>
              <a:rPr lang="en-US">
                <a:solidFill>
                  <a:srgbClr val="242424"/>
                </a:solidFill>
                <a:effectLst/>
                <a:latin typeface="+mn-lt"/>
                <a:ea typeface="Calibri" panose="020F0502020204030204" pitchFamily="34" charset="0"/>
                <a:cs typeface="Calibri" panose="020F0502020204030204" pitchFamily="34" charset="0"/>
              </a:rPr>
              <a:t>Requires elective deferral catch-up contributions to a qualified plan to be Roth contributions if prior year wages exceeded $145,000</a:t>
            </a:r>
            <a:endParaRPr lang="en-US">
              <a:effectLst/>
              <a:latin typeface="+mn-lt"/>
              <a:ea typeface="Calibri" panose="020F0502020204030204" pitchFamily="34" charset="0"/>
              <a:cs typeface="Calibri" panose="020F0502020204030204" pitchFamily="34" charset="0"/>
            </a:endParaRPr>
          </a:p>
          <a:p>
            <a:pPr marL="1200150" lvl="2" indent="-285750" algn="just">
              <a:lnSpc>
                <a:spcPct val="150000"/>
              </a:lnSpc>
              <a:spcBef>
                <a:spcPts val="0"/>
              </a:spcBef>
              <a:spcAft>
                <a:spcPts val="0"/>
              </a:spcAft>
              <a:buFont typeface="Arial"/>
              <a:buChar char="•"/>
            </a:pPr>
            <a:r>
              <a:rPr lang="en-US">
                <a:solidFill>
                  <a:srgbClr val="242424"/>
                </a:solidFill>
                <a:effectLst/>
                <a:latin typeface="+mn-lt"/>
                <a:ea typeface="Calibri" panose="020F0502020204030204" pitchFamily="34" charset="0"/>
                <a:cs typeface="Calibri"/>
              </a:rPr>
              <a:t>Original effective date was for plan years beginning after </a:t>
            </a:r>
            <a:r>
              <a:rPr lang="en-US">
                <a:solidFill>
                  <a:srgbClr val="242424"/>
                </a:solidFill>
                <a:latin typeface="+mn-lt"/>
                <a:ea typeface="Calibri" panose="020F0502020204030204" pitchFamily="34" charset="0"/>
                <a:cs typeface="Calibri"/>
              </a:rPr>
              <a:t>12-31-2023</a:t>
            </a:r>
            <a:endParaRPr lang="en-US">
              <a:solidFill>
                <a:srgbClr val="000000"/>
              </a:solidFill>
              <a:latin typeface="+mn-lt"/>
              <a:ea typeface="Calibri" panose="020F0502020204030204" pitchFamily="34" charset="0"/>
              <a:cs typeface="Times New Roman"/>
            </a:endParaRPr>
          </a:p>
          <a:p>
            <a:pPr marL="1200150" marR="0" lvl="2" indent="-285750" algn="just">
              <a:lnSpc>
                <a:spcPct val="150000"/>
              </a:lnSpc>
              <a:spcBef>
                <a:spcPts val="0"/>
              </a:spcBef>
              <a:spcAft>
                <a:spcPts val="0"/>
              </a:spcAft>
              <a:buFont typeface="Arial"/>
              <a:buChar char="•"/>
            </a:pPr>
            <a:r>
              <a:rPr lang="en-US">
                <a:solidFill>
                  <a:srgbClr val="242424"/>
                </a:solidFill>
                <a:latin typeface="+mn-lt"/>
                <a:ea typeface="Calibri" panose="020F0502020204030204" pitchFamily="34" charset="0"/>
                <a:cs typeface="Times New Roman"/>
              </a:rPr>
              <a:t>Two-year</a:t>
            </a:r>
            <a:r>
              <a:rPr lang="en-US">
                <a:solidFill>
                  <a:srgbClr val="242424"/>
                </a:solidFill>
                <a:effectLst/>
                <a:latin typeface="+mn-lt"/>
                <a:ea typeface="Calibri" panose="020F0502020204030204" pitchFamily="34" charset="0"/>
                <a:cs typeface="Times New Roman"/>
              </a:rPr>
              <a:t> extension was granted</a:t>
            </a:r>
            <a:endParaRPr lang="en-US">
              <a:latin typeface="+mn-lt"/>
              <a:cs typeface="Times New Roman"/>
            </a:endParaRPr>
          </a:p>
        </p:txBody>
      </p:sp>
      <p:pic>
        <p:nvPicPr>
          <p:cNvPr id="3" name="Picture 2" descr="Foreign Trust Reporting &amp; Compliance">
            <a:extLst>
              <a:ext uri="{FF2B5EF4-FFF2-40B4-BE49-F238E27FC236}">
                <a16:creationId xmlns:a16="http://schemas.microsoft.com/office/drawing/2014/main" id="{436B3F4A-AD56-0DCE-887D-364B3DBF2C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91518" y="2158829"/>
            <a:ext cx="3067691" cy="2045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9087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20">
            <a:extLst>
              <a:ext uri="{FF2B5EF4-FFF2-40B4-BE49-F238E27FC236}">
                <a16:creationId xmlns:a16="http://schemas.microsoft.com/office/drawing/2014/main" id="{68844640-18E1-4D51-9B64-35EB3D9A60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8554" b="47281"/>
          <a:stretch>
            <a:fillRect/>
          </a:stretch>
        </p:blipFill>
        <p:spPr bwMode="auto">
          <a:xfrm>
            <a:off x="0" y="6121400"/>
            <a:ext cx="121920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Slide Number Placeholder 12">
            <a:extLst>
              <a:ext uri="{FF2B5EF4-FFF2-40B4-BE49-F238E27FC236}">
                <a16:creationId xmlns:a16="http://schemas.microsoft.com/office/drawing/2014/main" id="{A3FFB612-3610-419F-AD01-657B6C8C469C}"/>
              </a:ext>
            </a:extLst>
          </p:cNvPr>
          <p:cNvSpPr>
            <a:spLocks noGrp="1" noChangeArrowheads="1"/>
          </p:cNvSpPr>
          <p:nvPr>
            <p:ph type="sldNum" sz="quarter" idx="12"/>
          </p:nvPr>
        </p:nvSpPr>
        <p:spPr bwMode="auto">
          <a:xfrm>
            <a:off x="160338" y="6383338"/>
            <a:ext cx="863600" cy="358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E15950E-1413-4A5C-8489-6F7ADF9F774D}" type="slidenum">
              <a:rPr lang="en-US" altLang="en-US">
                <a:solidFill>
                  <a:schemeClr val="bg1"/>
                </a:solidFill>
              </a:rPr>
              <a:pPr fontAlgn="base">
                <a:spcBef>
                  <a:spcPct val="0"/>
                </a:spcBef>
                <a:spcAft>
                  <a:spcPct val="0"/>
                </a:spcAft>
              </a:pPr>
              <a:t>17</a:t>
            </a:fld>
            <a:endParaRPr lang="en-US" altLang="en-US">
              <a:solidFill>
                <a:schemeClr val="bg1"/>
              </a:solidFill>
            </a:endParaRPr>
          </a:p>
        </p:txBody>
      </p:sp>
      <p:sp>
        <p:nvSpPr>
          <p:cNvPr id="6150" name="TextBox 18">
            <a:extLst>
              <a:ext uri="{FF2B5EF4-FFF2-40B4-BE49-F238E27FC236}">
                <a16:creationId xmlns:a16="http://schemas.microsoft.com/office/drawing/2014/main" id="{7210B1B5-FD19-41C9-BE00-A36E02C98F72}"/>
              </a:ext>
            </a:extLst>
          </p:cNvPr>
          <p:cNvSpPr txBox="1">
            <a:spLocks noChangeArrowheads="1"/>
          </p:cNvSpPr>
          <p:nvPr/>
        </p:nvSpPr>
        <p:spPr bwMode="auto">
          <a:xfrm>
            <a:off x="3436938" y="2811463"/>
            <a:ext cx="185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a:p>
        </p:txBody>
      </p:sp>
      <p:sp>
        <p:nvSpPr>
          <p:cNvPr id="6151" name="TextBox 22">
            <a:extLst>
              <a:ext uri="{FF2B5EF4-FFF2-40B4-BE49-F238E27FC236}">
                <a16:creationId xmlns:a16="http://schemas.microsoft.com/office/drawing/2014/main" id="{75C0EA0C-371E-4D8D-A5F0-FF79549532F1}"/>
              </a:ext>
            </a:extLst>
          </p:cNvPr>
          <p:cNvSpPr txBox="1">
            <a:spLocks noChangeArrowheads="1"/>
          </p:cNvSpPr>
          <p:nvPr/>
        </p:nvSpPr>
        <p:spPr bwMode="auto">
          <a:xfrm>
            <a:off x="656363" y="914360"/>
            <a:ext cx="10546672" cy="5035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457200" lvl="1" indent="0">
              <a:lnSpc>
                <a:spcPct val="150000"/>
              </a:lnSpc>
              <a:spcBef>
                <a:spcPts val="0"/>
              </a:spcBef>
              <a:spcAft>
                <a:spcPts val="0"/>
              </a:spcAft>
            </a:pPr>
            <a:r>
              <a:rPr lang="en-US">
                <a:solidFill>
                  <a:srgbClr val="242424"/>
                </a:solidFill>
                <a:latin typeface="+mn-lt"/>
                <a:ea typeface="Calibri"/>
                <a:cs typeface="Calibri"/>
              </a:rPr>
              <a:t>3.     </a:t>
            </a:r>
            <a:r>
              <a:rPr lang="en-US">
                <a:solidFill>
                  <a:srgbClr val="242424"/>
                </a:solidFill>
                <a:effectLst/>
                <a:latin typeface="+mn-lt"/>
                <a:ea typeface="Calibri"/>
                <a:cs typeface="Calibri"/>
              </a:rPr>
              <a:t>Section 529 plan rollovers</a:t>
            </a:r>
            <a:endParaRPr lang="en-US">
              <a:effectLst/>
              <a:latin typeface="+mn-lt"/>
              <a:ea typeface="Calibri"/>
              <a:cs typeface="Calibri"/>
            </a:endParaRPr>
          </a:p>
          <a:p>
            <a:pPr marL="1200150" lvl="2">
              <a:lnSpc>
                <a:spcPct val="150000"/>
              </a:lnSpc>
              <a:spcBef>
                <a:spcPts val="0"/>
              </a:spcBef>
              <a:spcAft>
                <a:spcPts val="0"/>
              </a:spcAft>
              <a:buFont typeface="Arial"/>
              <a:buChar char="•"/>
            </a:pPr>
            <a:r>
              <a:rPr lang="en-US">
                <a:solidFill>
                  <a:srgbClr val="242424"/>
                </a:solidFill>
                <a:latin typeface="+mn-lt"/>
                <a:ea typeface="Calibri"/>
                <a:cs typeface="Calibri"/>
              </a:rPr>
              <a:t> </a:t>
            </a:r>
            <a:r>
              <a:rPr lang="en-US">
                <a:solidFill>
                  <a:srgbClr val="242424"/>
                </a:solidFill>
                <a:effectLst/>
                <a:latin typeface="+mn-lt"/>
                <a:ea typeface="Calibri"/>
                <a:cs typeface="Calibri"/>
              </a:rPr>
              <a:t>$35,000 lifetime limit starting in 2024</a:t>
            </a:r>
            <a:endParaRPr lang="en-US">
              <a:effectLst/>
              <a:latin typeface="+mn-lt"/>
              <a:ea typeface="Calibri"/>
              <a:cs typeface="Calibri"/>
            </a:endParaRPr>
          </a:p>
          <a:p>
            <a:pPr marL="1200150" lvl="2">
              <a:lnSpc>
                <a:spcPct val="150000"/>
              </a:lnSpc>
              <a:spcBef>
                <a:spcPts val="0"/>
              </a:spcBef>
              <a:spcAft>
                <a:spcPts val="0"/>
              </a:spcAft>
              <a:buFont typeface="Arial"/>
              <a:buChar char="•"/>
            </a:pPr>
            <a:r>
              <a:rPr lang="en-US">
                <a:solidFill>
                  <a:srgbClr val="242424"/>
                </a:solidFill>
                <a:latin typeface="+mn-lt"/>
                <a:ea typeface="Calibri"/>
                <a:cs typeface="Calibri"/>
              </a:rPr>
              <a:t> </a:t>
            </a:r>
            <a:r>
              <a:rPr lang="en-US">
                <a:solidFill>
                  <a:srgbClr val="242424"/>
                </a:solidFill>
                <a:effectLst/>
                <a:latin typeface="+mn-lt"/>
                <a:ea typeface="Calibri"/>
                <a:cs typeface="Calibri"/>
              </a:rPr>
              <a:t>Must be trustee-to-trustee to a Roth</a:t>
            </a:r>
            <a:r>
              <a:rPr lang="en-US">
                <a:solidFill>
                  <a:srgbClr val="242424"/>
                </a:solidFill>
                <a:latin typeface="+mn-lt"/>
                <a:ea typeface="Calibri"/>
                <a:cs typeface="Calibri"/>
              </a:rPr>
              <a:t>. The 529 plan</a:t>
            </a:r>
            <a:r>
              <a:rPr lang="en-US">
                <a:solidFill>
                  <a:srgbClr val="242424"/>
                </a:solidFill>
                <a:effectLst/>
                <a:latin typeface="+mn-lt"/>
                <a:ea typeface="Calibri"/>
                <a:cs typeface="Calibri"/>
              </a:rPr>
              <a:t> </a:t>
            </a:r>
            <a:r>
              <a:rPr lang="en-US">
                <a:solidFill>
                  <a:srgbClr val="242424"/>
                </a:solidFill>
                <a:latin typeface="+mn-lt"/>
                <a:ea typeface="Calibri"/>
                <a:cs typeface="Calibri"/>
              </a:rPr>
              <a:t>needs to be </a:t>
            </a:r>
            <a:r>
              <a:rPr lang="en-US">
                <a:solidFill>
                  <a:srgbClr val="242424"/>
                </a:solidFill>
                <a:effectLst/>
                <a:latin typeface="+mn-lt"/>
                <a:ea typeface="Calibri"/>
                <a:cs typeface="Calibri"/>
              </a:rPr>
              <a:t>in existence for 15 years</a:t>
            </a:r>
            <a:r>
              <a:rPr lang="en-US">
                <a:solidFill>
                  <a:srgbClr val="242424"/>
                </a:solidFill>
                <a:latin typeface="+mn-lt"/>
                <a:ea typeface="Calibri"/>
                <a:cs typeface="Calibri"/>
              </a:rPr>
              <a:t>.</a:t>
            </a:r>
            <a:endParaRPr lang="en-US">
              <a:effectLst/>
              <a:latin typeface="+mn-lt"/>
              <a:ea typeface="Calibri"/>
              <a:cs typeface="Calibri"/>
            </a:endParaRPr>
          </a:p>
          <a:p>
            <a:pPr marL="1028700" lvl="1">
              <a:lnSpc>
                <a:spcPct val="150000"/>
              </a:lnSpc>
              <a:buFont typeface="Arial"/>
              <a:buChar char="•"/>
            </a:pPr>
            <a:r>
              <a:rPr lang="en-US">
                <a:solidFill>
                  <a:srgbClr val="242424"/>
                </a:solidFill>
                <a:latin typeface="+mn-lt"/>
                <a:ea typeface="Calibri"/>
                <a:cs typeface="Calibri"/>
              </a:rPr>
              <a:t>Rollover can’t exceed 529 contributions or earnings on contributions over 5 years old.</a:t>
            </a:r>
          </a:p>
          <a:p>
            <a:pPr marL="1885950" lvl="3">
              <a:lnSpc>
                <a:spcPct val="150000"/>
              </a:lnSpc>
              <a:buFont typeface="Arial"/>
              <a:buChar char="•"/>
            </a:pPr>
            <a:r>
              <a:rPr lang="en-US">
                <a:solidFill>
                  <a:srgbClr val="242424"/>
                </a:solidFill>
                <a:latin typeface="+mn-lt"/>
                <a:ea typeface="Calibri"/>
                <a:cs typeface="Calibri"/>
              </a:rPr>
              <a:t> Example - contributed $5,000 in 2008, account balance at 12.31.18 is $6,000, contributed and $2,000 in 2020 and account balance prior to rollover in 2024 is $10,000.  The rollover from 529 to Roth cannot exceed balance 5 years old at 12.31.18 of $6,000.</a:t>
            </a:r>
            <a:endParaRPr lang="en-US">
              <a:ea typeface="Calibri" panose="020F0502020204030204" pitchFamily="34" charset="0"/>
              <a:cs typeface="Calibri" panose="020F0502020204030204" pitchFamily="34" charset="0"/>
            </a:endParaRPr>
          </a:p>
          <a:p>
            <a:pPr marL="1200150" lvl="2">
              <a:lnSpc>
                <a:spcPct val="150000"/>
              </a:lnSpc>
              <a:spcBef>
                <a:spcPts val="0"/>
              </a:spcBef>
              <a:spcAft>
                <a:spcPts val="0"/>
              </a:spcAft>
              <a:buFont typeface="Arial"/>
              <a:buChar char="•"/>
            </a:pPr>
            <a:r>
              <a:rPr lang="en-US">
                <a:solidFill>
                  <a:srgbClr val="242424"/>
                </a:solidFill>
                <a:effectLst/>
                <a:latin typeface="+mn-lt"/>
                <a:ea typeface="Calibri"/>
                <a:cs typeface="Calibri"/>
              </a:rPr>
              <a:t>Subject to the annual Roth IRA contribution </a:t>
            </a:r>
            <a:r>
              <a:rPr lang="en-US">
                <a:solidFill>
                  <a:srgbClr val="242424"/>
                </a:solidFill>
                <a:latin typeface="+mn-lt"/>
                <a:ea typeface="Calibri"/>
                <a:cs typeface="Calibri"/>
              </a:rPr>
              <a:t>limits</a:t>
            </a:r>
            <a:endParaRPr lang="en-US">
              <a:solidFill>
                <a:srgbClr val="000000"/>
              </a:solidFill>
              <a:latin typeface="+mn-lt"/>
              <a:ea typeface="Calibri"/>
              <a:cs typeface="Calibri"/>
            </a:endParaRPr>
          </a:p>
          <a:p>
            <a:pPr marL="914400" lvl="2" indent="0" algn="just">
              <a:lnSpc>
                <a:spcPct val="150000"/>
              </a:lnSpc>
              <a:spcBef>
                <a:spcPts val="0"/>
              </a:spcBef>
              <a:spcAft>
                <a:spcPts val="0"/>
              </a:spcAft>
            </a:pPr>
            <a:endParaRPr lang="en-US">
              <a:solidFill>
                <a:srgbClr val="242424"/>
              </a:solidFill>
              <a:latin typeface="+mn-lt"/>
              <a:ea typeface="Calibri"/>
              <a:cs typeface="Calibri"/>
            </a:endParaRPr>
          </a:p>
          <a:p>
            <a:pPr marL="514350" lvl="1" algn="just">
              <a:lnSpc>
                <a:spcPct val="150000"/>
              </a:lnSpc>
              <a:spcBef>
                <a:spcPts val="0"/>
              </a:spcBef>
              <a:spcAft>
                <a:spcPts val="0"/>
              </a:spcAft>
            </a:pPr>
            <a:r>
              <a:rPr lang="en-US">
                <a:solidFill>
                  <a:srgbClr val="242424"/>
                </a:solidFill>
                <a:latin typeface="+mn-lt"/>
                <a:ea typeface="Calibri"/>
                <a:cs typeface="Calibri"/>
              </a:rPr>
              <a:t>     4.   Higher</a:t>
            </a:r>
            <a:r>
              <a:rPr lang="en-US">
                <a:solidFill>
                  <a:srgbClr val="242424"/>
                </a:solidFill>
                <a:effectLst/>
                <a:latin typeface="+mn-lt"/>
                <a:ea typeface="Calibri"/>
                <a:cs typeface="Calibri"/>
              </a:rPr>
              <a:t> catch-up for ages 60 to 63</a:t>
            </a:r>
            <a:endParaRPr lang="en-US">
              <a:effectLst/>
              <a:latin typeface="+mn-lt"/>
              <a:ea typeface="Calibri"/>
              <a:cs typeface="Calibri"/>
            </a:endParaRPr>
          </a:p>
          <a:p>
            <a:pPr marL="1200150" lvl="2" indent="-285750" algn="just">
              <a:lnSpc>
                <a:spcPct val="150000"/>
              </a:lnSpc>
              <a:spcBef>
                <a:spcPts val="0"/>
              </a:spcBef>
              <a:spcAft>
                <a:spcPts val="0"/>
              </a:spcAft>
              <a:buFont typeface="Arial"/>
              <a:buChar char="•"/>
            </a:pPr>
            <a:r>
              <a:rPr lang="en-US">
                <a:solidFill>
                  <a:srgbClr val="242424"/>
                </a:solidFill>
                <a:effectLst/>
                <a:latin typeface="+mn-lt"/>
                <a:ea typeface="Calibri"/>
                <a:cs typeface="Calibri"/>
              </a:rPr>
              <a:t>$10,000 or 50% more than the regular catch-up contribution limit</a:t>
            </a:r>
            <a:endParaRPr lang="en-US">
              <a:effectLst/>
              <a:latin typeface="+mn-lt"/>
              <a:ea typeface="Calibri"/>
              <a:cs typeface="Calibri"/>
            </a:endParaRPr>
          </a:p>
          <a:p>
            <a:pPr marL="1200150" lvl="2" indent="-285750" algn="just">
              <a:lnSpc>
                <a:spcPct val="150000"/>
              </a:lnSpc>
              <a:spcBef>
                <a:spcPts val="0"/>
              </a:spcBef>
              <a:spcAft>
                <a:spcPts val="0"/>
              </a:spcAft>
              <a:buFont typeface="Arial"/>
              <a:buChar char="•"/>
            </a:pPr>
            <a:r>
              <a:rPr lang="en-US">
                <a:solidFill>
                  <a:srgbClr val="242424"/>
                </a:solidFill>
                <a:effectLst/>
                <a:latin typeface="+mn-lt"/>
                <a:ea typeface="Calibri"/>
                <a:cs typeface="Calibri"/>
              </a:rPr>
              <a:t>Starts in 2025</a:t>
            </a:r>
            <a:r>
              <a:rPr lang="en-US">
                <a:solidFill>
                  <a:srgbClr val="242424"/>
                </a:solidFill>
                <a:effectLst/>
                <a:latin typeface="+mn-lt"/>
                <a:ea typeface="Calibri"/>
              </a:rPr>
              <a:t> </a:t>
            </a:r>
            <a:endParaRPr lang="en-US">
              <a:effectLst/>
              <a:latin typeface="+mn-lt"/>
              <a:ea typeface="Calibri"/>
              <a:cs typeface="Calibri"/>
            </a:endParaRPr>
          </a:p>
        </p:txBody>
      </p:sp>
      <p:pic>
        <p:nvPicPr>
          <p:cNvPr id="6152" name="Picture 14">
            <a:extLst>
              <a:ext uri="{FF2B5EF4-FFF2-40B4-BE49-F238E27FC236}">
                <a16:creationId xmlns:a16="http://schemas.microsoft.com/office/drawing/2014/main" id="{1E3C05DF-5007-4206-930E-E20DE1DC6E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0838" y="6383338"/>
            <a:ext cx="2392362"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E1F0BD36-E4EC-192A-CEFF-4A47F30D9183}"/>
              </a:ext>
            </a:extLst>
          </p:cNvPr>
          <p:cNvSpPr txBox="1">
            <a:spLocks noChangeArrowheads="1"/>
          </p:cNvSpPr>
          <p:nvPr/>
        </p:nvSpPr>
        <p:spPr bwMode="auto">
          <a:xfrm>
            <a:off x="2336305" y="172434"/>
            <a:ext cx="7519386" cy="776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US" sz="4000" b="1"/>
              <a:t>SECURE Act 2.0 </a:t>
            </a:r>
            <a:r>
              <a:rPr lang="en-US" altLang="en-US" sz="4000" b="1"/>
              <a:t>- Continued…</a:t>
            </a:r>
            <a:endParaRPr lang="en-US" altLang="en-US" sz="4000" b="1">
              <a:cs typeface="Calibri Light"/>
            </a:endParaRPr>
          </a:p>
        </p:txBody>
      </p:sp>
    </p:spTree>
    <p:extLst>
      <p:ext uri="{BB962C8B-B14F-4D97-AF65-F5344CB8AC3E}">
        <p14:creationId xmlns:p14="http://schemas.microsoft.com/office/powerpoint/2010/main" val="30111076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20">
            <a:extLst>
              <a:ext uri="{FF2B5EF4-FFF2-40B4-BE49-F238E27FC236}">
                <a16:creationId xmlns:a16="http://schemas.microsoft.com/office/drawing/2014/main" id="{68844640-18E1-4D51-9B64-35EB3D9A60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8554" b="47281"/>
          <a:stretch>
            <a:fillRect/>
          </a:stretch>
        </p:blipFill>
        <p:spPr bwMode="auto">
          <a:xfrm>
            <a:off x="0" y="6121400"/>
            <a:ext cx="121920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Slide Number Placeholder 12">
            <a:extLst>
              <a:ext uri="{FF2B5EF4-FFF2-40B4-BE49-F238E27FC236}">
                <a16:creationId xmlns:a16="http://schemas.microsoft.com/office/drawing/2014/main" id="{A3FFB612-3610-419F-AD01-657B6C8C469C}"/>
              </a:ext>
            </a:extLst>
          </p:cNvPr>
          <p:cNvSpPr>
            <a:spLocks noGrp="1" noChangeArrowheads="1"/>
          </p:cNvSpPr>
          <p:nvPr>
            <p:ph type="sldNum" sz="quarter" idx="12"/>
          </p:nvPr>
        </p:nvSpPr>
        <p:spPr bwMode="auto">
          <a:xfrm>
            <a:off x="160338" y="6383338"/>
            <a:ext cx="863600" cy="358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E15950E-1413-4A5C-8489-6F7ADF9F774D}" type="slidenum">
              <a:rPr lang="en-US" altLang="en-US">
                <a:solidFill>
                  <a:schemeClr val="bg1"/>
                </a:solidFill>
              </a:rPr>
              <a:pPr fontAlgn="base">
                <a:spcBef>
                  <a:spcPct val="0"/>
                </a:spcBef>
                <a:spcAft>
                  <a:spcPct val="0"/>
                </a:spcAft>
              </a:pPr>
              <a:t>18</a:t>
            </a:fld>
            <a:endParaRPr lang="en-US" altLang="en-US">
              <a:solidFill>
                <a:schemeClr val="bg1"/>
              </a:solidFill>
            </a:endParaRPr>
          </a:p>
        </p:txBody>
      </p:sp>
      <p:sp>
        <p:nvSpPr>
          <p:cNvPr id="6150" name="TextBox 18">
            <a:extLst>
              <a:ext uri="{FF2B5EF4-FFF2-40B4-BE49-F238E27FC236}">
                <a16:creationId xmlns:a16="http://schemas.microsoft.com/office/drawing/2014/main" id="{7210B1B5-FD19-41C9-BE00-A36E02C98F72}"/>
              </a:ext>
            </a:extLst>
          </p:cNvPr>
          <p:cNvSpPr txBox="1">
            <a:spLocks noChangeArrowheads="1"/>
          </p:cNvSpPr>
          <p:nvPr/>
        </p:nvSpPr>
        <p:spPr bwMode="auto">
          <a:xfrm>
            <a:off x="3436938" y="2811463"/>
            <a:ext cx="185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a:p>
        </p:txBody>
      </p:sp>
      <p:sp>
        <p:nvSpPr>
          <p:cNvPr id="6151" name="TextBox 22">
            <a:extLst>
              <a:ext uri="{FF2B5EF4-FFF2-40B4-BE49-F238E27FC236}">
                <a16:creationId xmlns:a16="http://schemas.microsoft.com/office/drawing/2014/main" id="{75C0EA0C-371E-4D8D-A5F0-FF79549532F1}"/>
              </a:ext>
            </a:extLst>
          </p:cNvPr>
          <p:cNvSpPr txBox="1">
            <a:spLocks noChangeArrowheads="1"/>
          </p:cNvSpPr>
          <p:nvPr/>
        </p:nvSpPr>
        <p:spPr bwMode="auto">
          <a:xfrm>
            <a:off x="910363" y="1135230"/>
            <a:ext cx="10546672" cy="3234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457200" marR="0" lvl="1" indent="0" algn="just">
              <a:spcBef>
                <a:spcPts val="0"/>
              </a:spcBef>
              <a:spcAft>
                <a:spcPts val="0"/>
              </a:spcAft>
            </a:pPr>
            <a:endParaRPr lang="en-US">
              <a:effectLst/>
              <a:latin typeface="+mn-lt"/>
              <a:ea typeface="Calibri"/>
              <a:cs typeface="Calibri"/>
            </a:endParaRPr>
          </a:p>
          <a:p>
            <a:pPr marL="457200" lvl="1" indent="0" algn="just">
              <a:lnSpc>
                <a:spcPct val="150000"/>
              </a:lnSpc>
              <a:spcBef>
                <a:spcPts val="0"/>
              </a:spcBef>
              <a:spcAft>
                <a:spcPts val="0"/>
              </a:spcAft>
            </a:pPr>
            <a:r>
              <a:rPr lang="en-US">
                <a:solidFill>
                  <a:srgbClr val="242424"/>
                </a:solidFill>
                <a:latin typeface="+mn-lt"/>
                <a:ea typeface="Calibri"/>
                <a:cs typeface="Calibri"/>
              </a:rPr>
              <a:t>5. SECURE</a:t>
            </a:r>
            <a:r>
              <a:rPr lang="en-US">
                <a:solidFill>
                  <a:srgbClr val="242424"/>
                </a:solidFill>
                <a:effectLst/>
                <a:latin typeface="+mn-lt"/>
                <a:ea typeface="Calibri"/>
                <a:cs typeface="Calibri"/>
              </a:rPr>
              <a:t> Act 1.0</a:t>
            </a:r>
            <a:endParaRPr lang="en-US">
              <a:effectLst/>
              <a:latin typeface="+mn-lt"/>
              <a:ea typeface="Calibri"/>
              <a:cs typeface="Calibri"/>
            </a:endParaRPr>
          </a:p>
          <a:p>
            <a:pPr marL="1200150" lvl="2" indent="-285750" algn="just">
              <a:lnSpc>
                <a:spcPct val="150000"/>
              </a:lnSpc>
              <a:spcBef>
                <a:spcPts val="0"/>
              </a:spcBef>
              <a:spcAft>
                <a:spcPts val="0"/>
              </a:spcAft>
              <a:buFont typeface="Arial"/>
              <a:buChar char="•"/>
            </a:pPr>
            <a:r>
              <a:rPr lang="en-US">
                <a:solidFill>
                  <a:srgbClr val="242424"/>
                </a:solidFill>
                <a:latin typeface="+mn-lt"/>
                <a:ea typeface="Calibri"/>
                <a:cs typeface="Calibri"/>
              </a:rPr>
              <a:t>IRS</a:t>
            </a:r>
            <a:r>
              <a:rPr lang="en-US">
                <a:solidFill>
                  <a:srgbClr val="242424"/>
                </a:solidFill>
                <a:effectLst/>
                <a:latin typeface="+mn-lt"/>
                <a:ea typeface="Calibri"/>
                <a:cs typeface="Calibri"/>
              </a:rPr>
              <a:t> proposed regulations state that if the original account owner died after their required</a:t>
            </a:r>
            <a:r>
              <a:rPr lang="en-US">
                <a:solidFill>
                  <a:srgbClr val="242424"/>
                </a:solidFill>
                <a:latin typeface="+mn-lt"/>
                <a:ea typeface="Calibri"/>
                <a:cs typeface="Calibri"/>
              </a:rPr>
              <a:t>   </a:t>
            </a:r>
            <a:r>
              <a:rPr lang="en-US">
                <a:solidFill>
                  <a:srgbClr val="242424"/>
                </a:solidFill>
                <a:effectLst/>
                <a:latin typeface="+mn-lt"/>
                <a:ea typeface="Calibri"/>
                <a:cs typeface="Calibri"/>
              </a:rPr>
              <a:t> beginning date, then the inherited IRA is subject to both the 10-year rule and the annual RMD rule</a:t>
            </a:r>
            <a:endParaRPr lang="en-US">
              <a:effectLst/>
              <a:latin typeface="+mn-lt"/>
              <a:ea typeface="Calibri"/>
              <a:cs typeface="Calibri"/>
            </a:endParaRPr>
          </a:p>
          <a:p>
            <a:pPr marL="1200150" marR="0" lvl="2" indent="-285750" algn="just">
              <a:lnSpc>
                <a:spcPct val="150000"/>
              </a:lnSpc>
              <a:spcBef>
                <a:spcPts val="0"/>
              </a:spcBef>
              <a:spcAft>
                <a:spcPts val="0"/>
              </a:spcAft>
              <a:buFont typeface="Arial"/>
              <a:buChar char="•"/>
            </a:pPr>
            <a:r>
              <a:rPr lang="en-US">
                <a:solidFill>
                  <a:srgbClr val="242424"/>
                </a:solidFill>
                <a:latin typeface="+mn-lt"/>
                <a:ea typeface="Calibri"/>
                <a:cs typeface="Calibri"/>
              </a:rPr>
              <a:t>IRS</a:t>
            </a:r>
            <a:r>
              <a:rPr lang="en-US">
                <a:solidFill>
                  <a:srgbClr val="242424"/>
                </a:solidFill>
                <a:effectLst/>
                <a:latin typeface="+mn-lt"/>
                <a:ea typeface="Calibri"/>
                <a:cs typeface="Calibri"/>
              </a:rPr>
              <a:t> Notice 2022-53 - No RMD required for 2021 or 2022</a:t>
            </a:r>
            <a:endParaRPr lang="en-US">
              <a:effectLst/>
              <a:latin typeface="+mn-lt"/>
              <a:ea typeface="Calibri"/>
              <a:cs typeface="Calibri"/>
            </a:endParaRPr>
          </a:p>
          <a:p>
            <a:pPr marL="1200150" marR="0" lvl="2" indent="-285750" algn="just">
              <a:lnSpc>
                <a:spcPct val="150000"/>
              </a:lnSpc>
              <a:spcBef>
                <a:spcPts val="0"/>
              </a:spcBef>
              <a:spcAft>
                <a:spcPts val="0"/>
              </a:spcAft>
              <a:buFont typeface="Arial"/>
              <a:buChar char="•"/>
            </a:pPr>
            <a:r>
              <a:rPr lang="en-US">
                <a:solidFill>
                  <a:srgbClr val="242424"/>
                </a:solidFill>
                <a:effectLst/>
                <a:latin typeface="+mn-lt"/>
                <a:ea typeface="Calibri"/>
                <a:cs typeface="Calibri"/>
              </a:rPr>
              <a:t>IRS Notice 2023-54 - No RMD required for 2023</a:t>
            </a:r>
            <a:endParaRPr lang="en-US">
              <a:effectLst/>
              <a:latin typeface="+mn-lt"/>
              <a:ea typeface="Calibri"/>
              <a:cs typeface="Calibri"/>
            </a:endParaRPr>
          </a:p>
          <a:p>
            <a:pPr marL="1200150" marR="0" lvl="2" indent="-285750" algn="just">
              <a:lnSpc>
                <a:spcPct val="150000"/>
              </a:lnSpc>
              <a:spcBef>
                <a:spcPts val="0"/>
              </a:spcBef>
              <a:spcAft>
                <a:spcPts val="0"/>
              </a:spcAft>
              <a:buFont typeface="Arial"/>
              <a:buChar char="•"/>
            </a:pPr>
            <a:r>
              <a:rPr lang="en-US">
                <a:solidFill>
                  <a:srgbClr val="242424"/>
                </a:solidFill>
                <a:effectLst/>
                <a:latin typeface="+mn-lt"/>
                <a:ea typeface="Calibri"/>
                <a:cs typeface="Calibri"/>
              </a:rPr>
              <a:t>Effective date of the RMD provision deferred until at least 2024</a:t>
            </a:r>
            <a:endParaRPr lang="en-US">
              <a:effectLst/>
              <a:latin typeface="+mn-lt"/>
              <a:ea typeface="Calibri"/>
              <a:cs typeface="Calibri"/>
            </a:endParaRPr>
          </a:p>
        </p:txBody>
      </p:sp>
      <p:pic>
        <p:nvPicPr>
          <p:cNvPr id="6152" name="Picture 14">
            <a:extLst>
              <a:ext uri="{FF2B5EF4-FFF2-40B4-BE49-F238E27FC236}">
                <a16:creationId xmlns:a16="http://schemas.microsoft.com/office/drawing/2014/main" id="{1E3C05DF-5007-4206-930E-E20DE1DC6E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0838" y="6383338"/>
            <a:ext cx="2392362"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E1F0BD36-E4EC-192A-CEFF-4A47F30D9183}"/>
              </a:ext>
            </a:extLst>
          </p:cNvPr>
          <p:cNvSpPr txBox="1">
            <a:spLocks noChangeArrowheads="1"/>
          </p:cNvSpPr>
          <p:nvPr/>
        </p:nvSpPr>
        <p:spPr bwMode="auto">
          <a:xfrm>
            <a:off x="2336305" y="172434"/>
            <a:ext cx="7519386" cy="776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US" sz="4000" b="1"/>
              <a:t>SECURE Act 2.0 </a:t>
            </a:r>
            <a:r>
              <a:rPr lang="en-US" altLang="en-US" sz="4000" b="1"/>
              <a:t>- Continued…</a:t>
            </a:r>
            <a:endParaRPr lang="en-US" altLang="en-US" sz="4000" b="1">
              <a:cs typeface="Calibri Light"/>
            </a:endParaRPr>
          </a:p>
        </p:txBody>
      </p:sp>
    </p:spTree>
    <p:extLst>
      <p:ext uri="{BB962C8B-B14F-4D97-AF65-F5344CB8AC3E}">
        <p14:creationId xmlns:p14="http://schemas.microsoft.com/office/powerpoint/2010/main" val="28129829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20">
            <a:extLst>
              <a:ext uri="{FF2B5EF4-FFF2-40B4-BE49-F238E27FC236}">
                <a16:creationId xmlns:a16="http://schemas.microsoft.com/office/drawing/2014/main" id="{68844640-18E1-4D51-9B64-35EB3D9A60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8554" b="47281"/>
          <a:stretch>
            <a:fillRect/>
          </a:stretch>
        </p:blipFill>
        <p:spPr bwMode="auto">
          <a:xfrm>
            <a:off x="0" y="6121400"/>
            <a:ext cx="121920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Slide Number Placeholder 12">
            <a:extLst>
              <a:ext uri="{FF2B5EF4-FFF2-40B4-BE49-F238E27FC236}">
                <a16:creationId xmlns:a16="http://schemas.microsoft.com/office/drawing/2014/main" id="{A3FFB612-3610-419F-AD01-657B6C8C469C}"/>
              </a:ext>
            </a:extLst>
          </p:cNvPr>
          <p:cNvSpPr>
            <a:spLocks noGrp="1" noChangeArrowheads="1"/>
          </p:cNvSpPr>
          <p:nvPr>
            <p:ph type="sldNum" sz="quarter" idx="12"/>
          </p:nvPr>
        </p:nvSpPr>
        <p:spPr bwMode="auto">
          <a:xfrm>
            <a:off x="160338" y="6383338"/>
            <a:ext cx="863600" cy="358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E15950E-1413-4A5C-8489-6F7ADF9F774D}" type="slidenum">
              <a:rPr lang="en-US" altLang="en-US">
                <a:solidFill>
                  <a:schemeClr val="bg1"/>
                </a:solidFill>
              </a:rPr>
              <a:pPr fontAlgn="base">
                <a:spcBef>
                  <a:spcPct val="0"/>
                </a:spcBef>
                <a:spcAft>
                  <a:spcPct val="0"/>
                </a:spcAft>
              </a:pPr>
              <a:t>19</a:t>
            </a:fld>
            <a:endParaRPr lang="en-US" altLang="en-US">
              <a:solidFill>
                <a:schemeClr val="bg1"/>
              </a:solidFill>
            </a:endParaRPr>
          </a:p>
        </p:txBody>
      </p:sp>
      <p:sp>
        <p:nvSpPr>
          <p:cNvPr id="6150" name="TextBox 18">
            <a:extLst>
              <a:ext uri="{FF2B5EF4-FFF2-40B4-BE49-F238E27FC236}">
                <a16:creationId xmlns:a16="http://schemas.microsoft.com/office/drawing/2014/main" id="{7210B1B5-FD19-41C9-BE00-A36E02C98F72}"/>
              </a:ext>
            </a:extLst>
          </p:cNvPr>
          <p:cNvSpPr txBox="1">
            <a:spLocks noChangeArrowheads="1"/>
          </p:cNvSpPr>
          <p:nvPr/>
        </p:nvSpPr>
        <p:spPr bwMode="auto">
          <a:xfrm>
            <a:off x="3436938" y="2811463"/>
            <a:ext cx="185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a:p>
        </p:txBody>
      </p:sp>
      <p:pic>
        <p:nvPicPr>
          <p:cNvPr id="6152" name="Picture 14">
            <a:extLst>
              <a:ext uri="{FF2B5EF4-FFF2-40B4-BE49-F238E27FC236}">
                <a16:creationId xmlns:a16="http://schemas.microsoft.com/office/drawing/2014/main" id="{1E3C05DF-5007-4206-930E-E20DE1DC6E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0838" y="6383338"/>
            <a:ext cx="2392362"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22">
            <a:extLst>
              <a:ext uri="{FF2B5EF4-FFF2-40B4-BE49-F238E27FC236}">
                <a16:creationId xmlns:a16="http://schemas.microsoft.com/office/drawing/2014/main" id="{A8327691-92D3-45D6-BEB4-43EF88A9AD04}"/>
              </a:ext>
            </a:extLst>
          </p:cNvPr>
          <p:cNvSpPr txBox="1">
            <a:spLocks noChangeArrowheads="1"/>
          </p:cNvSpPr>
          <p:nvPr/>
        </p:nvSpPr>
        <p:spPr bwMode="auto">
          <a:xfrm>
            <a:off x="835898" y="1479086"/>
            <a:ext cx="7118658" cy="2957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342900" marR="0" lvl="0" indent="-342900">
              <a:lnSpc>
                <a:spcPct val="150000"/>
              </a:lnSpc>
              <a:spcBef>
                <a:spcPts val="0"/>
              </a:spcBef>
              <a:spcAft>
                <a:spcPts val="0"/>
              </a:spcAft>
              <a:buFont typeface="+mj-lt"/>
              <a:buAutoNum type="arabicPeriod"/>
            </a:pPr>
            <a:r>
              <a:rPr lang="en-US">
                <a:solidFill>
                  <a:srgbClr val="242424"/>
                </a:solidFill>
                <a:effectLst/>
                <a:latin typeface="+mn-lt"/>
                <a:ea typeface="Calibri" panose="020F0502020204030204" pitchFamily="34" charset="0"/>
              </a:rPr>
              <a:t>Corporate Minimum Tax</a:t>
            </a:r>
            <a:endParaRPr lang="en-US">
              <a:effectLst/>
              <a:latin typeface="+mn-lt"/>
              <a:ea typeface="Calibri" panose="020F0502020204030204" pitchFamily="34" charset="0"/>
              <a:cs typeface="Calibri" panose="020F0502020204030204"/>
            </a:endParaRPr>
          </a:p>
          <a:p>
            <a:pPr marR="0" lvl="1">
              <a:lnSpc>
                <a:spcPct val="150000"/>
              </a:lnSpc>
              <a:spcBef>
                <a:spcPts val="0"/>
              </a:spcBef>
              <a:spcAft>
                <a:spcPts val="0"/>
              </a:spcAft>
              <a:buFont typeface="Arial"/>
              <a:buChar char="•"/>
            </a:pPr>
            <a:r>
              <a:rPr lang="en-US">
                <a:solidFill>
                  <a:srgbClr val="242424"/>
                </a:solidFill>
                <a:effectLst/>
                <a:latin typeface="+mn-lt"/>
                <a:ea typeface="Calibri" panose="020F0502020204030204" pitchFamily="34" charset="0"/>
                <a:cs typeface="Calibri"/>
              </a:rPr>
              <a:t>15% tax based on financial statement income – effective for tax years beginning after December 31, 2022</a:t>
            </a:r>
            <a:endParaRPr lang="en-US">
              <a:effectLst/>
              <a:latin typeface="+mn-lt"/>
              <a:ea typeface="Calibri" panose="020F0502020204030204" pitchFamily="34" charset="0"/>
              <a:cs typeface="Calibri"/>
            </a:endParaRPr>
          </a:p>
          <a:p>
            <a:pPr marR="0" lvl="1">
              <a:lnSpc>
                <a:spcPct val="150000"/>
              </a:lnSpc>
              <a:spcBef>
                <a:spcPts val="0"/>
              </a:spcBef>
              <a:spcAft>
                <a:spcPts val="0"/>
              </a:spcAft>
              <a:buFont typeface="Arial"/>
              <a:buChar char="•"/>
            </a:pPr>
            <a:r>
              <a:rPr lang="en-US">
                <a:solidFill>
                  <a:srgbClr val="242424"/>
                </a:solidFill>
                <a:effectLst/>
                <a:latin typeface="+mn-lt"/>
                <a:ea typeface="Calibri" panose="020F0502020204030204" pitchFamily="34" charset="0"/>
                <a:cs typeface="Calibri"/>
              </a:rPr>
              <a:t>Applies to C corporations with over $1 billion in income</a:t>
            </a:r>
            <a:endParaRPr lang="en-US">
              <a:effectLst/>
              <a:latin typeface="+mn-lt"/>
              <a:ea typeface="Calibri" panose="020F0502020204030204" pitchFamily="34" charset="0"/>
              <a:cs typeface="Calibri"/>
            </a:endParaRPr>
          </a:p>
          <a:p>
            <a:pPr marL="342900" marR="0" lvl="0" indent="-342900">
              <a:lnSpc>
                <a:spcPct val="150000"/>
              </a:lnSpc>
              <a:spcBef>
                <a:spcPts val="0"/>
              </a:spcBef>
              <a:spcAft>
                <a:spcPts val="0"/>
              </a:spcAft>
              <a:buFont typeface="+mj-lt"/>
              <a:buAutoNum type="arabicPeriod"/>
            </a:pPr>
            <a:r>
              <a:rPr lang="en-US">
                <a:solidFill>
                  <a:srgbClr val="242424"/>
                </a:solidFill>
                <a:effectLst/>
                <a:latin typeface="+mn-lt"/>
                <a:ea typeface="Calibri" panose="020F0502020204030204" pitchFamily="34" charset="0"/>
              </a:rPr>
              <a:t>Energy Credits</a:t>
            </a:r>
            <a:endParaRPr lang="en-US">
              <a:effectLst/>
              <a:latin typeface="+mn-lt"/>
              <a:ea typeface="Calibri" panose="020F0502020204030204" pitchFamily="34" charset="0"/>
              <a:cs typeface="Calibri" panose="020F0502020204030204"/>
            </a:endParaRPr>
          </a:p>
          <a:p>
            <a:pPr marR="0" lvl="1">
              <a:lnSpc>
                <a:spcPct val="150000"/>
              </a:lnSpc>
              <a:spcBef>
                <a:spcPts val="0"/>
              </a:spcBef>
              <a:spcAft>
                <a:spcPts val="0"/>
              </a:spcAft>
              <a:buFont typeface="Arial"/>
              <a:buChar char="•"/>
            </a:pPr>
            <a:r>
              <a:rPr lang="en-US">
                <a:solidFill>
                  <a:srgbClr val="242424"/>
                </a:solidFill>
                <a:latin typeface="+mn-lt"/>
                <a:ea typeface="Calibri" panose="020F0502020204030204" pitchFamily="34" charset="0"/>
                <a:cs typeface="Calibri"/>
              </a:rPr>
              <a:t>30</a:t>
            </a:r>
            <a:r>
              <a:rPr lang="en-US">
                <a:solidFill>
                  <a:srgbClr val="242424"/>
                </a:solidFill>
                <a:effectLst/>
                <a:latin typeface="+mn-lt"/>
                <a:ea typeface="Calibri" panose="020F0502020204030204" pitchFamily="34" charset="0"/>
                <a:cs typeface="Calibri"/>
              </a:rPr>
              <a:t>% residential clean energy credit extended through 2032</a:t>
            </a:r>
            <a:endParaRPr lang="en-US">
              <a:effectLst/>
              <a:latin typeface="+mn-lt"/>
              <a:ea typeface="Calibri" panose="020F0502020204030204" pitchFamily="34" charset="0"/>
              <a:cs typeface="Calibri"/>
            </a:endParaRPr>
          </a:p>
          <a:p>
            <a:pPr marR="0" lvl="1">
              <a:lnSpc>
                <a:spcPct val="150000"/>
              </a:lnSpc>
              <a:spcBef>
                <a:spcPts val="0"/>
              </a:spcBef>
              <a:spcAft>
                <a:spcPts val="0"/>
              </a:spcAft>
              <a:buFont typeface="Arial"/>
              <a:buChar char="•"/>
            </a:pPr>
            <a:r>
              <a:rPr lang="en-US">
                <a:solidFill>
                  <a:srgbClr val="242424"/>
                </a:solidFill>
                <a:effectLst/>
                <a:latin typeface="+mn-lt"/>
                <a:ea typeface="Calibri" panose="020F0502020204030204" pitchFamily="34" charset="0"/>
                <a:cs typeface="Calibri"/>
              </a:rPr>
              <a:t>$1,200 annual credit for energy efficient home improvements</a:t>
            </a:r>
            <a:endParaRPr lang="en-US">
              <a:effectLst/>
              <a:latin typeface="+mn-lt"/>
              <a:ea typeface="Calibri" panose="020F0502020204030204" pitchFamily="34" charset="0"/>
              <a:cs typeface="Calibri"/>
            </a:endParaRPr>
          </a:p>
        </p:txBody>
      </p:sp>
      <p:sp>
        <p:nvSpPr>
          <p:cNvPr id="3" name="Title 1">
            <a:extLst>
              <a:ext uri="{FF2B5EF4-FFF2-40B4-BE49-F238E27FC236}">
                <a16:creationId xmlns:a16="http://schemas.microsoft.com/office/drawing/2014/main" id="{FD7A6A58-31C2-956D-1514-AB9E55BBDA22}"/>
              </a:ext>
            </a:extLst>
          </p:cNvPr>
          <p:cNvSpPr txBox="1">
            <a:spLocks noChangeArrowheads="1"/>
          </p:cNvSpPr>
          <p:nvPr/>
        </p:nvSpPr>
        <p:spPr bwMode="auto">
          <a:xfrm>
            <a:off x="2302049" y="250452"/>
            <a:ext cx="7584702" cy="776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US" altLang="en-US" sz="3600" b="1"/>
              <a:t>Inflation Reduction Act</a:t>
            </a:r>
            <a:endParaRPr lang="en-US" altLang="en-US" sz="3600" b="1">
              <a:cs typeface="Calibri Light"/>
            </a:endParaRPr>
          </a:p>
        </p:txBody>
      </p:sp>
      <p:pic>
        <p:nvPicPr>
          <p:cNvPr id="8" name="Picture 7" descr="A stack of money on a flag&#10;&#10;Description automatically generated">
            <a:extLst>
              <a:ext uri="{FF2B5EF4-FFF2-40B4-BE49-F238E27FC236}">
                <a16:creationId xmlns:a16="http://schemas.microsoft.com/office/drawing/2014/main" id="{43AA2C34-A892-F847-BC35-9E0A478F5E98}"/>
              </a:ext>
            </a:extLst>
          </p:cNvPr>
          <p:cNvPicPr>
            <a:picLocks noChangeAspect="1"/>
          </p:cNvPicPr>
          <p:nvPr/>
        </p:nvPicPr>
        <p:blipFill rotWithShape="1">
          <a:blip r:embed="rId4"/>
          <a:srcRect r="8388"/>
          <a:stretch/>
        </p:blipFill>
        <p:spPr>
          <a:xfrm>
            <a:off x="8174444" y="1888043"/>
            <a:ext cx="3554152" cy="25881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15132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men in suits&#10;&#10;Description automatically generated">
            <a:extLst>
              <a:ext uri="{FF2B5EF4-FFF2-40B4-BE49-F238E27FC236}">
                <a16:creationId xmlns:a16="http://schemas.microsoft.com/office/drawing/2014/main" id="{AD1AD25C-722D-BBE0-8FEA-ABD32B6FB8EA}"/>
              </a:ext>
            </a:extLst>
          </p:cNvPr>
          <p:cNvPicPr>
            <a:picLocks noChangeAspect="1"/>
          </p:cNvPicPr>
          <p:nvPr/>
        </p:nvPicPr>
        <p:blipFill rotWithShape="1">
          <a:blip r:embed="rId2"/>
          <a:srcRect t="10686" b="5222"/>
          <a:stretch/>
        </p:blipFill>
        <p:spPr>
          <a:xfrm>
            <a:off x="891581" y="240335"/>
            <a:ext cx="10413310" cy="5837895"/>
          </a:xfrm>
          <a:prstGeom prst="rect">
            <a:avLst/>
          </a:prstGeom>
        </p:spPr>
      </p:pic>
      <p:pic>
        <p:nvPicPr>
          <p:cNvPr id="4098" name="Picture 20">
            <a:extLst>
              <a:ext uri="{FF2B5EF4-FFF2-40B4-BE49-F238E27FC236}">
                <a16:creationId xmlns:a16="http://schemas.microsoft.com/office/drawing/2014/main" id="{050AB37B-1CF6-45CA-974F-593AC76590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8554" b="47281"/>
          <a:stretch>
            <a:fillRect/>
          </a:stretch>
        </p:blipFill>
        <p:spPr bwMode="auto">
          <a:xfrm>
            <a:off x="0" y="6121400"/>
            <a:ext cx="121920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Slide Number Placeholder 12">
            <a:extLst>
              <a:ext uri="{FF2B5EF4-FFF2-40B4-BE49-F238E27FC236}">
                <a16:creationId xmlns:a16="http://schemas.microsoft.com/office/drawing/2014/main" id="{4E2615CA-95E3-44F1-9218-82B47FAF5043}"/>
              </a:ext>
            </a:extLst>
          </p:cNvPr>
          <p:cNvSpPr>
            <a:spLocks noGrp="1" noChangeArrowheads="1"/>
          </p:cNvSpPr>
          <p:nvPr>
            <p:ph type="sldNum" sz="quarter" idx="12"/>
          </p:nvPr>
        </p:nvSpPr>
        <p:spPr bwMode="auto">
          <a:xfrm>
            <a:off x="160338" y="6383338"/>
            <a:ext cx="863600" cy="358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190BA72-FF06-4CE0-9D8D-76EB944B67EC}" type="slidenum">
              <a:rPr lang="en-US" altLang="en-US">
                <a:solidFill>
                  <a:schemeClr val="bg1"/>
                </a:solidFill>
              </a:rPr>
              <a:pPr fontAlgn="base">
                <a:spcBef>
                  <a:spcPct val="0"/>
                </a:spcBef>
                <a:spcAft>
                  <a:spcPct val="0"/>
                </a:spcAft>
              </a:pPr>
              <a:t>2</a:t>
            </a:fld>
            <a:endParaRPr lang="en-US" altLang="en-US">
              <a:solidFill>
                <a:schemeClr val="bg1"/>
              </a:solidFill>
            </a:endParaRPr>
          </a:p>
        </p:txBody>
      </p:sp>
      <p:pic>
        <p:nvPicPr>
          <p:cNvPr id="4104" name="Picture 15">
            <a:extLst>
              <a:ext uri="{FF2B5EF4-FFF2-40B4-BE49-F238E27FC236}">
                <a16:creationId xmlns:a16="http://schemas.microsoft.com/office/drawing/2014/main" id="{66B419E4-153E-4B0F-91D1-22FA6D512F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40838" y="6383338"/>
            <a:ext cx="2392362"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18597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20">
            <a:extLst>
              <a:ext uri="{FF2B5EF4-FFF2-40B4-BE49-F238E27FC236}">
                <a16:creationId xmlns:a16="http://schemas.microsoft.com/office/drawing/2014/main" id="{68844640-18E1-4D51-9B64-35EB3D9A60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8554" b="47281"/>
          <a:stretch>
            <a:fillRect/>
          </a:stretch>
        </p:blipFill>
        <p:spPr bwMode="auto">
          <a:xfrm>
            <a:off x="0" y="6121400"/>
            <a:ext cx="121920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Slide Number Placeholder 12">
            <a:extLst>
              <a:ext uri="{FF2B5EF4-FFF2-40B4-BE49-F238E27FC236}">
                <a16:creationId xmlns:a16="http://schemas.microsoft.com/office/drawing/2014/main" id="{A3FFB612-3610-419F-AD01-657B6C8C469C}"/>
              </a:ext>
            </a:extLst>
          </p:cNvPr>
          <p:cNvSpPr>
            <a:spLocks noGrp="1" noChangeArrowheads="1"/>
          </p:cNvSpPr>
          <p:nvPr>
            <p:ph type="sldNum" sz="quarter" idx="12"/>
          </p:nvPr>
        </p:nvSpPr>
        <p:spPr bwMode="auto">
          <a:xfrm>
            <a:off x="160338" y="6383338"/>
            <a:ext cx="863600" cy="358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E15950E-1413-4A5C-8489-6F7ADF9F774D}" type="slidenum">
              <a:rPr lang="en-US" altLang="en-US">
                <a:solidFill>
                  <a:schemeClr val="bg1"/>
                </a:solidFill>
              </a:rPr>
              <a:pPr fontAlgn="base">
                <a:spcBef>
                  <a:spcPct val="0"/>
                </a:spcBef>
                <a:spcAft>
                  <a:spcPct val="0"/>
                </a:spcAft>
              </a:pPr>
              <a:t>20</a:t>
            </a:fld>
            <a:endParaRPr lang="en-US" altLang="en-US">
              <a:solidFill>
                <a:schemeClr val="bg1"/>
              </a:solidFill>
            </a:endParaRPr>
          </a:p>
        </p:txBody>
      </p:sp>
      <p:sp>
        <p:nvSpPr>
          <p:cNvPr id="6150" name="TextBox 18">
            <a:extLst>
              <a:ext uri="{FF2B5EF4-FFF2-40B4-BE49-F238E27FC236}">
                <a16:creationId xmlns:a16="http://schemas.microsoft.com/office/drawing/2014/main" id="{7210B1B5-FD19-41C9-BE00-A36E02C98F72}"/>
              </a:ext>
            </a:extLst>
          </p:cNvPr>
          <p:cNvSpPr txBox="1">
            <a:spLocks noChangeArrowheads="1"/>
          </p:cNvSpPr>
          <p:nvPr/>
        </p:nvSpPr>
        <p:spPr bwMode="auto">
          <a:xfrm>
            <a:off x="3436938" y="2811463"/>
            <a:ext cx="185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a:p>
        </p:txBody>
      </p:sp>
      <p:pic>
        <p:nvPicPr>
          <p:cNvPr id="6152" name="Picture 14">
            <a:extLst>
              <a:ext uri="{FF2B5EF4-FFF2-40B4-BE49-F238E27FC236}">
                <a16:creationId xmlns:a16="http://schemas.microsoft.com/office/drawing/2014/main" id="{1E3C05DF-5007-4206-930E-E20DE1DC6E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0838" y="6383338"/>
            <a:ext cx="2392362"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22">
            <a:extLst>
              <a:ext uri="{FF2B5EF4-FFF2-40B4-BE49-F238E27FC236}">
                <a16:creationId xmlns:a16="http://schemas.microsoft.com/office/drawing/2014/main" id="{A8327691-92D3-45D6-BEB4-43EF88A9AD04}"/>
              </a:ext>
            </a:extLst>
          </p:cNvPr>
          <p:cNvSpPr txBox="1">
            <a:spLocks noChangeArrowheads="1"/>
          </p:cNvSpPr>
          <p:nvPr/>
        </p:nvSpPr>
        <p:spPr bwMode="auto">
          <a:xfrm>
            <a:off x="321205" y="1194576"/>
            <a:ext cx="9218677" cy="4776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spcBef>
                <a:spcPts val="0"/>
              </a:spcBef>
              <a:spcAft>
                <a:spcPts val="0"/>
              </a:spcAft>
            </a:pPr>
            <a:r>
              <a:rPr lang="en-US">
                <a:latin typeface="+mn-lt"/>
                <a:ea typeface="Calibri" panose="020F0502020204030204" pitchFamily="34" charset="0"/>
                <a:cs typeface="Times New Roman"/>
              </a:rPr>
              <a:t>        3.</a:t>
            </a:r>
            <a:r>
              <a:rPr lang="en-US">
                <a:effectLst/>
                <a:latin typeface="+mn-lt"/>
                <a:ea typeface="Calibri" panose="020F0502020204030204" pitchFamily="34" charset="0"/>
                <a:cs typeface="Times New Roman"/>
              </a:rPr>
              <a:t> </a:t>
            </a:r>
            <a:r>
              <a:rPr lang="en-US">
                <a:solidFill>
                  <a:srgbClr val="242424"/>
                </a:solidFill>
                <a:effectLst/>
                <a:latin typeface="+mn-lt"/>
                <a:ea typeface="Calibri" panose="020F0502020204030204" pitchFamily="34" charset="0"/>
              </a:rPr>
              <a:t>Clean Vehicle Credits</a:t>
            </a:r>
            <a:endParaRPr lang="en-US">
              <a:latin typeface="+mn-lt"/>
              <a:ea typeface="Calibri" panose="020F0502020204030204" pitchFamily="34" charset="0"/>
            </a:endParaRPr>
          </a:p>
          <a:p>
            <a:pPr marR="0" lvl="0" algn="just">
              <a:spcBef>
                <a:spcPts val="0"/>
              </a:spcBef>
              <a:spcAft>
                <a:spcPts val="0"/>
              </a:spcAft>
            </a:pPr>
            <a:r>
              <a:rPr lang="en-US">
                <a:solidFill>
                  <a:srgbClr val="242424"/>
                </a:solidFill>
                <a:latin typeface="+mn-lt"/>
                <a:ea typeface="Calibri" panose="020F0502020204030204" pitchFamily="34" charset="0"/>
              </a:rPr>
              <a:t>	a) </a:t>
            </a:r>
            <a:r>
              <a:rPr lang="en-US">
                <a:solidFill>
                  <a:srgbClr val="242424"/>
                </a:solidFill>
                <a:effectLst/>
                <a:latin typeface="+mn-lt"/>
                <a:ea typeface="Calibri" panose="020F0502020204030204" pitchFamily="34" charset="0"/>
              </a:rPr>
              <a:t>Used Vehicle Credit</a:t>
            </a:r>
            <a:endParaRPr lang="en-US">
              <a:effectLst/>
              <a:latin typeface="+mn-lt"/>
              <a:ea typeface="Calibri" panose="020F0502020204030204" pitchFamily="34" charset="0"/>
              <a:cs typeface="Calibri" panose="020F0502020204030204"/>
            </a:endParaRPr>
          </a:p>
          <a:p>
            <a:pPr lvl="3" algn="just">
              <a:spcBef>
                <a:spcPts val="0"/>
              </a:spcBef>
              <a:spcAft>
                <a:spcPts val="0"/>
              </a:spcAft>
              <a:buFont typeface="Arial" panose="020F0302020204030204"/>
              <a:buChar char="•"/>
            </a:pPr>
            <a:r>
              <a:rPr lang="en-US">
                <a:solidFill>
                  <a:srgbClr val="242424"/>
                </a:solidFill>
                <a:effectLst/>
                <a:latin typeface="+mn-lt"/>
                <a:ea typeface="Calibri" panose="020F0502020204030204" pitchFamily="34" charset="0"/>
              </a:rPr>
              <a:t>Nonrefundable credit</a:t>
            </a:r>
            <a:endParaRPr lang="en-US">
              <a:effectLst/>
              <a:latin typeface="+mn-lt"/>
              <a:ea typeface="Calibri" panose="020F0502020204030204" pitchFamily="34" charset="0"/>
              <a:cs typeface="Calibri" panose="020F0502020204030204"/>
            </a:endParaRPr>
          </a:p>
          <a:p>
            <a:pPr lvl="3" algn="just">
              <a:spcBef>
                <a:spcPts val="0"/>
              </a:spcBef>
              <a:spcAft>
                <a:spcPts val="0"/>
              </a:spcAft>
              <a:buFont typeface="Arial" panose="020F0302020204030204"/>
              <a:buChar char="•"/>
            </a:pPr>
            <a:r>
              <a:rPr lang="en-US">
                <a:solidFill>
                  <a:srgbClr val="242424"/>
                </a:solidFill>
                <a:effectLst/>
                <a:latin typeface="+mn-lt"/>
                <a:ea typeface="Calibri" panose="020F0502020204030204" pitchFamily="34" charset="0"/>
              </a:rPr>
              <a:t>Adjusted gross income limitation ($150,000 for married joint)</a:t>
            </a:r>
            <a:endParaRPr lang="en-US">
              <a:effectLst/>
              <a:latin typeface="+mn-lt"/>
              <a:ea typeface="Calibri" panose="020F0502020204030204" pitchFamily="34" charset="0"/>
              <a:cs typeface="Calibri" panose="020F0502020204030204"/>
            </a:endParaRPr>
          </a:p>
          <a:p>
            <a:pPr lvl="3" algn="just">
              <a:spcBef>
                <a:spcPts val="0"/>
              </a:spcBef>
              <a:spcAft>
                <a:spcPts val="0"/>
              </a:spcAft>
              <a:buFont typeface="Arial" panose="020F0302020204030204"/>
              <a:buChar char="•"/>
            </a:pPr>
            <a:r>
              <a:rPr lang="en-US">
                <a:solidFill>
                  <a:srgbClr val="242424"/>
                </a:solidFill>
                <a:effectLst/>
                <a:latin typeface="+mn-lt"/>
                <a:ea typeface="Calibri" panose="020F0502020204030204" pitchFamily="34" charset="0"/>
              </a:rPr>
              <a:t> Must meet requirements (model year, GVWR, etc.)</a:t>
            </a:r>
            <a:endParaRPr lang="en-US">
              <a:effectLst/>
              <a:latin typeface="+mn-lt"/>
              <a:ea typeface="Calibri" panose="020F0502020204030204" pitchFamily="34" charset="0"/>
              <a:cs typeface="Calibri" panose="020F0502020204030204"/>
            </a:endParaRPr>
          </a:p>
          <a:p>
            <a:pPr lvl="3" algn="just">
              <a:spcBef>
                <a:spcPts val="0"/>
              </a:spcBef>
              <a:spcAft>
                <a:spcPts val="0"/>
              </a:spcAft>
              <a:buFont typeface="Arial" panose="020F0302020204030204"/>
              <a:buChar char="•"/>
            </a:pPr>
            <a:r>
              <a:rPr lang="en-US">
                <a:solidFill>
                  <a:srgbClr val="242424"/>
                </a:solidFill>
                <a:effectLst/>
                <a:latin typeface="+mn-lt"/>
                <a:ea typeface="Calibri" panose="020F0502020204030204" pitchFamily="34" charset="0"/>
              </a:rPr>
              <a:t> Vehicle costing $25,000 or less</a:t>
            </a:r>
            <a:endParaRPr lang="en-US">
              <a:effectLst/>
              <a:latin typeface="+mn-lt"/>
              <a:ea typeface="Calibri" panose="020F0502020204030204" pitchFamily="34" charset="0"/>
              <a:cs typeface="Calibri" panose="020F0502020204030204"/>
            </a:endParaRPr>
          </a:p>
          <a:p>
            <a:pPr lvl="3" algn="just">
              <a:spcBef>
                <a:spcPts val="0"/>
              </a:spcBef>
              <a:spcAft>
                <a:spcPts val="0"/>
              </a:spcAft>
              <a:buFont typeface="Arial" panose="020F0302020204030204"/>
              <a:buChar char="•"/>
            </a:pPr>
            <a:r>
              <a:rPr lang="en-US">
                <a:solidFill>
                  <a:srgbClr val="242424"/>
                </a:solidFill>
                <a:effectLst/>
                <a:latin typeface="+mn-lt"/>
                <a:ea typeface="Calibri" panose="020F0502020204030204" pitchFamily="34" charset="0"/>
              </a:rPr>
              <a:t>Credit up to $4,000</a:t>
            </a:r>
            <a:endParaRPr lang="en-US">
              <a:effectLst/>
              <a:latin typeface="+mn-lt"/>
              <a:ea typeface="Calibri" panose="020F0502020204030204" pitchFamily="34" charset="0"/>
              <a:cs typeface="Calibri" panose="020F0502020204030204"/>
            </a:endParaRPr>
          </a:p>
          <a:p>
            <a:pPr lvl="3" algn="just">
              <a:spcBef>
                <a:spcPts val="0"/>
              </a:spcBef>
              <a:spcAft>
                <a:spcPts val="0"/>
              </a:spcAft>
              <a:buFont typeface="Arial" panose="020F0302020204030204"/>
              <a:buChar char="•"/>
            </a:pPr>
            <a:r>
              <a:rPr lang="en-US">
                <a:solidFill>
                  <a:srgbClr val="242424"/>
                </a:solidFill>
                <a:effectLst/>
                <a:latin typeface="+mn-lt"/>
                <a:ea typeface="Calibri" panose="020F0502020204030204" pitchFamily="34" charset="0"/>
              </a:rPr>
              <a:t> Dealer must provide a seller report at time of sale with name and ID number</a:t>
            </a:r>
            <a:endParaRPr lang="en-US">
              <a:effectLst/>
              <a:latin typeface="+mn-lt"/>
              <a:ea typeface="Calibri" panose="020F0502020204030204" pitchFamily="34" charset="0"/>
              <a:cs typeface="Calibri" panose="020F0502020204030204"/>
            </a:endParaRPr>
          </a:p>
          <a:p>
            <a:pPr marL="1028700" lvl="1" algn="just">
              <a:spcBef>
                <a:spcPts val="0"/>
              </a:spcBef>
              <a:spcAft>
                <a:spcPts val="0"/>
              </a:spcAft>
              <a:buFont typeface="Arial"/>
              <a:buChar char="•"/>
            </a:pPr>
            <a:r>
              <a:rPr lang="en-US">
                <a:solidFill>
                  <a:srgbClr val="242424"/>
                </a:solidFill>
                <a:effectLst/>
                <a:latin typeface="+mn-lt"/>
                <a:ea typeface="Calibri" panose="020F0502020204030204" pitchFamily="34" charset="0"/>
              </a:rPr>
              <a:t>  b) New Vehicle Credit</a:t>
            </a:r>
            <a:endParaRPr lang="en-US">
              <a:effectLst/>
              <a:latin typeface="+mn-lt"/>
              <a:ea typeface="Calibri" panose="020F0502020204030204" pitchFamily="34" charset="0"/>
              <a:cs typeface="Calibri" panose="020F0502020204030204"/>
            </a:endParaRPr>
          </a:p>
          <a:p>
            <a:pPr marL="1657350" lvl="3" indent="-285750" algn="just">
              <a:spcBef>
                <a:spcPts val="0"/>
              </a:spcBef>
              <a:spcAft>
                <a:spcPts val="0"/>
              </a:spcAft>
              <a:buFont typeface="Arial" panose="020F0302020204030204"/>
              <a:buChar char="•"/>
            </a:pPr>
            <a:r>
              <a:rPr lang="en-US">
                <a:solidFill>
                  <a:srgbClr val="242424"/>
                </a:solidFill>
                <a:effectLst/>
                <a:latin typeface="+mn-lt"/>
                <a:ea typeface="Calibri" panose="020F0502020204030204" pitchFamily="34" charset="0"/>
              </a:rPr>
              <a:t>Nonrefundable credit</a:t>
            </a:r>
            <a:endParaRPr lang="en-US">
              <a:effectLst/>
              <a:latin typeface="+mn-lt"/>
              <a:ea typeface="Calibri" panose="020F0502020204030204" pitchFamily="34" charset="0"/>
              <a:cs typeface="Calibri" panose="020F0502020204030204"/>
            </a:endParaRPr>
          </a:p>
          <a:p>
            <a:pPr marL="1657350" lvl="3" indent="-285750" algn="just">
              <a:spcBef>
                <a:spcPts val="0"/>
              </a:spcBef>
              <a:spcAft>
                <a:spcPts val="0"/>
              </a:spcAft>
              <a:buFont typeface="Arial" panose="020F0302020204030204"/>
              <a:buChar char="•"/>
            </a:pPr>
            <a:r>
              <a:rPr lang="en-US">
                <a:solidFill>
                  <a:srgbClr val="242424"/>
                </a:solidFill>
                <a:effectLst/>
                <a:latin typeface="+mn-lt"/>
                <a:ea typeface="Calibri" panose="020F0502020204030204" pitchFamily="34" charset="0"/>
              </a:rPr>
              <a:t>Adjusted gross income limit ($300,000 for married joint)</a:t>
            </a:r>
            <a:endParaRPr lang="en-US">
              <a:effectLst/>
              <a:latin typeface="+mn-lt"/>
              <a:ea typeface="Calibri" panose="020F0502020204030204" pitchFamily="34" charset="0"/>
              <a:cs typeface="Calibri" panose="020F0502020204030204"/>
            </a:endParaRPr>
          </a:p>
          <a:p>
            <a:pPr marL="1657350" lvl="3" indent="-285750" algn="just">
              <a:spcBef>
                <a:spcPts val="0"/>
              </a:spcBef>
              <a:spcAft>
                <a:spcPts val="0"/>
              </a:spcAft>
              <a:buFont typeface="Arial" panose="020F0302020204030204"/>
              <a:buChar char="•"/>
            </a:pPr>
            <a:r>
              <a:rPr lang="en-US">
                <a:solidFill>
                  <a:srgbClr val="242424"/>
                </a:solidFill>
                <a:effectLst/>
                <a:latin typeface="+mn-lt"/>
                <a:ea typeface="Calibri"/>
              </a:rPr>
              <a:t>Must meet specifications (battery capacity, GVWR, etc.)</a:t>
            </a:r>
            <a:endParaRPr lang="en-US">
              <a:solidFill>
                <a:srgbClr val="000000"/>
              </a:solidFill>
              <a:latin typeface="+mn-lt"/>
              <a:ea typeface="Calibri"/>
              <a:cs typeface="Calibri" panose="020F0502020204030204"/>
            </a:endParaRPr>
          </a:p>
          <a:p>
            <a:pPr marL="1657350" lvl="3" indent="-285750" algn="just">
              <a:spcBef>
                <a:spcPts val="0"/>
              </a:spcBef>
              <a:spcAft>
                <a:spcPts val="0"/>
              </a:spcAft>
              <a:buFont typeface="Arial" panose="020F0302020204030204"/>
              <a:buChar char="•"/>
            </a:pPr>
            <a:r>
              <a:rPr lang="en-US">
                <a:solidFill>
                  <a:srgbClr val="242424"/>
                </a:solidFill>
                <a:latin typeface="+mn-lt"/>
                <a:ea typeface="Calibri"/>
                <a:cs typeface="Calibri"/>
              </a:rPr>
              <a:t>Vehicle costing $80,000 or less for vans, SUVs, and pickups; $55,000 or less for all other vehicles</a:t>
            </a:r>
            <a:endParaRPr lang="en-US">
              <a:solidFill>
                <a:srgbClr val="242424"/>
              </a:solidFill>
              <a:effectLst/>
              <a:latin typeface="+mn-lt"/>
              <a:ea typeface="Calibri" panose="020F0502020204030204" pitchFamily="34" charset="0"/>
              <a:cs typeface="Calibri"/>
            </a:endParaRPr>
          </a:p>
          <a:p>
            <a:pPr marL="1657350" lvl="3" indent="-285750" algn="just">
              <a:spcBef>
                <a:spcPts val="0"/>
              </a:spcBef>
              <a:spcAft>
                <a:spcPts val="0"/>
              </a:spcAft>
              <a:buFont typeface="Arial" panose="020F0302020204030204"/>
              <a:buChar char="•"/>
            </a:pPr>
            <a:r>
              <a:rPr lang="en-US">
                <a:solidFill>
                  <a:srgbClr val="242424"/>
                </a:solidFill>
                <a:effectLst/>
                <a:latin typeface="+mn-lt"/>
                <a:ea typeface="Calibri" panose="020F0502020204030204" pitchFamily="34" charset="0"/>
              </a:rPr>
              <a:t> Credit up to $7,500</a:t>
            </a:r>
            <a:endParaRPr lang="en-US">
              <a:effectLst/>
              <a:latin typeface="+mn-lt"/>
              <a:ea typeface="Calibri" panose="020F0502020204030204" pitchFamily="34" charset="0"/>
              <a:cs typeface="Calibri" panose="020F0502020204030204"/>
            </a:endParaRPr>
          </a:p>
          <a:p>
            <a:pPr marL="1657350" lvl="3" indent="-285750" algn="just">
              <a:spcBef>
                <a:spcPts val="0"/>
              </a:spcBef>
              <a:spcAft>
                <a:spcPts val="0"/>
              </a:spcAft>
              <a:buFont typeface="Arial" panose="020F0302020204030204"/>
              <a:buChar char="•"/>
            </a:pPr>
            <a:r>
              <a:rPr lang="en-US">
                <a:solidFill>
                  <a:srgbClr val="242424"/>
                </a:solidFill>
                <a:effectLst/>
                <a:latin typeface="+mn-lt"/>
                <a:ea typeface="Calibri" panose="020F0502020204030204" pitchFamily="34" charset="0"/>
              </a:rPr>
              <a:t>Dealer must provide a seller report at time of sale with name and ID number</a:t>
            </a:r>
            <a:endParaRPr lang="en-US">
              <a:effectLst/>
              <a:latin typeface="+mn-lt"/>
              <a:ea typeface="Calibri" panose="020F0502020204030204" pitchFamily="34" charset="0"/>
              <a:cs typeface="Calibri" panose="020F0502020204030204"/>
            </a:endParaRPr>
          </a:p>
          <a:p>
            <a:pPr marR="0" lvl="0">
              <a:lnSpc>
                <a:spcPct val="107000"/>
              </a:lnSpc>
              <a:spcBef>
                <a:spcPts val="0"/>
              </a:spcBef>
              <a:spcAft>
                <a:spcPts val="0"/>
              </a:spcAft>
            </a:pPr>
            <a:endParaRPr lang="en-US" sz="1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itle 1">
            <a:extLst>
              <a:ext uri="{FF2B5EF4-FFF2-40B4-BE49-F238E27FC236}">
                <a16:creationId xmlns:a16="http://schemas.microsoft.com/office/drawing/2014/main" id="{FD7A6A58-31C2-956D-1514-AB9E55BBDA22}"/>
              </a:ext>
            </a:extLst>
          </p:cNvPr>
          <p:cNvSpPr txBox="1">
            <a:spLocks noChangeArrowheads="1"/>
          </p:cNvSpPr>
          <p:nvPr/>
        </p:nvSpPr>
        <p:spPr bwMode="auto">
          <a:xfrm>
            <a:off x="951801" y="253283"/>
            <a:ext cx="9357064" cy="776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US" altLang="en-US" sz="3600" b="1"/>
              <a:t>Inflation Reduction Act – Continued …</a:t>
            </a:r>
            <a:endParaRPr lang="en-US" altLang="en-US" sz="3600" b="1">
              <a:cs typeface="Calibri Light"/>
            </a:endParaRPr>
          </a:p>
        </p:txBody>
      </p:sp>
    </p:spTree>
    <p:extLst>
      <p:ext uri="{BB962C8B-B14F-4D97-AF65-F5344CB8AC3E}">
        <p14:creationId xmlns:p14="http://schemas.microsoft.com/office/powerpoint/2010/main" val="28914576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20">
            <a:extLst>
              <a:ext uri="{FF2B5EF4-FFF2-40B4-BE49-F238E27FC236}">
                <a16:creationId xmlns:a16="http://schemas.microsoft.com/office/drawing/2014/main" id="{68844640-18E1-4D51-9B64-35EB3D9A60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8554" b="47281"/>
          <a:stretch>
            <a:fillRect/>
          </a:stretch>
        </p:blipFill>
        <p:spPr bwMode="auto">
          <a:xfrm>
            <a:off x="0" y="6121400"/>
            <a:ext cx="121920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TextBox 18">
            <a:extLst>
              <a:ext uri="{FF2B5EF4-FFF2-40B4-BE49-F238E27FC236}">
                <a16:creationId xmlns:a16="http://schemas.microsoft.com/office/drawing/2014/main" id="{7210B1B5-FD19-41C9-BE00-A36E02C98F72}"/>
              </a:ext>
            </a:extLst>
          </p:cNvPr>
          <p:cNvSpPr txBox="1">
            <a:spLocks noChangeArrowheads="1"/>
          </p:cNvSpPr>
          <p:nvPr/>
        </p:nvSpPr>
        <p:spPr bwMode="auto">
          <a:xfrm>
            <a:off x="3436938" y="2811463"/>
            <a:ext cx="185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a:p>
        </p:txBody>
      </p:sp>
      <p:pic>
        <p:nvPicPr>
          <p:cNvPr id="6152" name="Picture 14">
            <a:extLst>
              <a:ext uri="{FF2B5EF4-FFF2-40B4-BE49-F238E27FC236}">
                <a16:creationId xmlns:a16="http://schemas.microsoft.com/office/drawing/2014/main" id="{1E3C05DF-5007-4206-930E-E20DE1DC6E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0838" y="6383338"/>
            <a:ext cx="2392362"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22">
            <a:extLst>
              <a:ext uri="{FF2B5EF4-FFF2-40B4-BE49-F238E27FC236}">
                <a16:creationId xmlns:a16="http://schemas.microsoft.com/office/drawing/2014/main" id="{A8327691-92D3-45D6-BEB4-43EF88A9AD04}"/>
              </a:ext>
            </a:extLst>
          </p:cNvPr>
          <p:cNvSpPr txBox="1">
            <a:spLocks noChangeArrowheads="1"/>
          </p:cNvSpPr>
          <p:nvPr/>
        </p:nvSpPr>
        <p:spPr bwMode="auto">
          <a:xfrm>
            <a:off x="949597" y="1431384"/>
            <a:ext cx="9218677"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atin typeface="+mn-lt"/>
                <a:ea typeface="Calibri"/>
              </a:rPr>
              <a:t>IRS Notice 2023-221 (November 21, 2023) delayed effective date and reporting requirements as follows:</a:t>
            </a:r>
            <a:endParaRPr lang="en-US">
              <a:ea typeface="Calibri" panose="020F0502020204030204" pitchFamily="34" charset="0"/>
              <a:cs typeface="Calibri" panose="020F0502020204030204" pitchFamily="34" charset="0"/>
            </a:endParaRPr>
          </a:p>
          <a:p>
            <a:endParaRPr lang="en-US">
              <a:latin typeface="+mn-lt"/>
              <a:ea typeface="Calibri"/>
            </a:endParaRPr>
          </a:p>
          <a:p>
            <a:pPr marL="285750" indent="-285750">
              <a:buFont typeface="Arial"/>
              <a:buChar char="•"/>
            </a:pPr>
            <a:r>
              <a:rPr lang="en-US">
                <a:latin typeface="+mn-lt"/>
                <a:ea typeface="Calibri"/>
              </a:rPr>
              <a:t>For 2023 and prior years, payment apps and online marketplaces are only required to send out Forms 1099-K to taxpayers who receive over $20,000 and have over 200 transactions.</a:t>
            </a:r>
            <a:endParaRPr lang="en-US"/>
          </a:p>
          <a:p>
            <a:pPr marL="285750" indent="-285750">
              <a:buFont typeface="Arial"/>
              <a:buChar char="•"/>
            </a:pPr>
            <a:endParaRPr lang="en-US">
              <a:latin typeface="+mn-lt"/>
              <a:ea typeface="Calibri"/>
            </a:endParaRPr>
          </a:p>
          <a:p>
            <a:pPr marL="285750" indent="-285750">
              <a:buFont typeface="Arial"/>
              <a:buChar char="•"/>
            </a:pPr>
            <a:r>
              <a:rPr lang="en-US">
                <a:latin typeface="+mn-lt"/>
                <a:ea typeface="Calibri"/>
              </a:rPr>
              <a:t>For tax year 2024, the IRS plans for a threshold of $5,000 to phase in reporting requirements.</a:t>
            </a:r>
            <a:endParaRPr lang="en-US"/>
          </a:p>
          <a:p>
            <a:pPr marL="285750" indent="-285750">
              <a:buFont typeface="Arial"/>
              <a:buChar char="•"/>
              <a:tabLst>
                <a:tab pos="228600" algn="l"/>
              </a:tabLst>
            </a:pPr>
            <a:endParaRPr lang="en-US">
              <a:latin typeface="+mn-lt"/>
              <a:ea typeface="Calibri"/>
              <a:cs typeface="Calibri"/>
            </a:endParaRPr>
          </a:p>
          <a:p>
            <a:pPr marL="285750" indent="-285750">
              <a:buFont typeface="Arial"/>
              <a:buChar char="•"/>
              <a:tabLst>
                <a:tab pos="228600" algn="l"/>
              </a:tabLst>
            </a:pPr>
            <a:r>
              <a:rPr lang="en-US">
                <a:latin typeface="+mn-lt"/>
                <a:ea typeface="Calibri"/>
                <a:cs typeface="Calibri"/>
              </a:rPr>
              <a:t>For tax year 2025</a:t>
            </a:r>
            <a:r>
              <a:rPr lang="en-US">
                <a:latin typeface="+mn-lt"/>
                <a:ea typeface="Calibri"/>
              </a:rPr>
              <a:t>, the IRS plans for full implementation of the $600 threshold.</a:t>
            </a:r>
            <a:endParaRPr lang="en-US"/>
          </a:p>
          <a:p>
            <a:pPr marL="285750" indent="-285750">
              <a:buFont typeface="Arial"/>
              <a:buChar char="•"/>
              <a:tabLst>
                <a:tab pos="228600" algn="l"/>
              </a:tabLst>
            </a:pPr>
            <a:endParaRPr lang="en-US">
              <a:ea typeface="Calibri" panose="020F0502020204030204" pitchFamily="34" charset="0"/>
              <a:cs typeface="Calibri" panose="020F0502020204030204" pitchFamily="34" charset="0"/>
            </a:endParaRPr>
          </a:p>
          <a:p>
            <a:pPr>
              <a:tabLst>
                <a:tab pos="228600" algn="l"/>
              </a:tabLst>
            </a:pPr>
            <a:endParaRPr lang="en-US">
              <a:ea typeface="Calibri"/>
              <a:cs typeface="Calibri"/>
            </a:endParaRPr>
          </a:p>
          <a:p>
            <a:pPr>
              <a:spcBef>
                <a:spcPts val="0"/>
              </a:spcBef>
              <a:spcAft>
                <a:spcPts val="0"/>
              </a:spcAft>
              <a:tabLst>
                <a:tab pos="228600" algn="l"/>
              </a:tabLst>
            </a:pPr>
            <a:endParaRPr lang="en-US" b="1">
              <a:latin typeface="+mn-lt"/>
              <a:ea typeface="Calibri" panose="020F0502020204030204" pitchFamily="34" charset="0"/>
              <a:cs typeface="Calibri"/>
            </a:endParaRPr>
          </a:p>
        </p:txBody>
      </p:sp>
      <p:sp>
        <p:nvSpPr>
          <p:cNvPr id="3" name="Title 1">
            <a:extLst>
              <a:ext uri="{FF2B5EF4-FFF2-40B4-BE49-F238E27FC236}">
                <a16:creationId xmlns:a16="http://schemas.microsoft.com/office/drawing/2014/main" id="{FD7A6A58-31C2-956D-1514-AB9E55BBDA22}"/>
              </a:ext>
            </a:extLst>
          </p:cNvPr>
          <p:cNvSpPr txBox="1">
            <a:spLocks noChangeArrowheads="1"/>
          </p:cNvSpPr>
          <p:nvPr/>
        </p:nvSpPr>
        <p:spPr bwMode="auto">
          <a:xfrm>
            <a:off x="1417468" y="657411"/>
            <a:ext cx="9357064" cy="776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US" sz="3600" b="1">
                <a:solidFill>
                  <a:srgbClr val="000000"/>
                </a:solidFill>
                <a:ea typeface="+mj-lt"/>
                <a:cs typeface="+mj-lt"/>
              </a:rPr>
              <a:t>1099-K reporting update – 2023 to 2025</a:t>
            </a:r>
            <a:endParaRPr lang="en-US" b="1">
              <a:cs typeface="Calibri Light"/>
            </a:endParaRPr>
          </a:p>
          <a:p>
            <a:endParaRPr lang="en-US" altLang="en-US" sz="3600" u="sng">
              <a:solidFill>
                <a:srgbClr val="000000"/>
              </a:solidFill>
              <a:ea typeface="Calibri Light"/>
              <a:cs typeface="Calibri Light"/>
            </a:endParaRPr>
          </a:p>
        </p:txBody>
      </p:sp>
    </p:spTree>
    <p:extLst>
      <p:ext uri="{BB962C8B-B14F-4D97-AF65-F5344CB8AC3E}">
        <p14:creationId xmlns:p14="http://schemas.microsoft.com/office/powerpoint/2010/main" val="11068932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0">
            <a:extLst>
              <a:ext uri="{FF2B5EF4-FFF2-40B4-BE49-F238E27FC236}">
                <a16:creationId xmlns:a16="http://schemas.microsoft.com/office/drawing/2014/main" id="{050AB37B-1CF6-45CA-974F-593AC76590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8554" b="47281"/>
          <a:stretch>
            <a:fillRect/>
          </a:stretch>
        </p:blipFill>
        <p:spPr bwMode="auto">
          <a:xfrm>
            <a:off x="0" y="6121400"/>
            <a:ext cx="121920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itle 1">
            <a:extLst>
              <a:ext uri="{FF2B5EF4-FFF2-40B4-BE49-F238E27FC236}">
                <a16:creationId xmlns:a16="http://schemas.microsoft.com/office/drawing/2014/main" id="{B01B69B2-EACA-47E4-98C8-EEB069075C51}"/>
              </a:ext>
            </a:extLst>
          </p:cNvPr>
          <p:cNvSpPr>
            <a:spLocks noGrp="1" noChangeArrowheads="1"/>
          </p:cNvSpPr>
          <p:nvPr>
            <p:ph type="ctrTitle"/>
          </p:nvPr>
        </p:nvSpPr>
        <p:spPr>
          <a:xfrm>
            <a:off x="287127" y="185603"/>
            <a:ext cx="7812349" cy="736600"/>
          </a:xfrm>
        </p:spPr>
        <p:txBody>
          <a:bodyPr/>
          <a:lstStyle/>
          <a:p>
            <a:pPr marR="0" lvl="0">
              <a:spcBef>
                <a:spcPts val="0"/>
              </a:spcBef>
              <a:spcAft>
                <a:spcPts val="0"/>
              </a:spcAft>
            </a:pPr>
            <a:r>
              <a:rPr lang="en-US" sz="3600" b="1"/>
              <a:t>Tax Cuts and Jobs Act – Sunset Provisions</a:t>
            </a:r>
            <a:endParaRPr lang="en-US" sz="3600" b="1">
              <a:cs typeface="Calibri Light"/>
            </a:endParaRPr>
          </a:p>
        </p:txBody>
      </p:sp>
      <p:sp>
        <p:nvSpPr>
          <p:cNvPr id="4102" name="Slide Number Placeholder 12">
            <a:extLst>
              <a:ext uri="{FF2B5EF4-FFF2-40B4-BE49-F238E27FC236}">
                <a16:creationId xmlns:a16="http://schemas.microsoft.com/office/drawing/2014/main" id="{4E2615CA-95E3-44F1-9218-82B47FAF5043}"/>
              </a:ext>
            </a:extLst>
          </p:cNvPr>
          <p:cNvSpPr>
            <a:spLocks noGrp="1" noChangeArrowheads="1"/>
          </p:cNvSpPr>
          <p:nvPr>
            <p:ph type="sldNum" sz="quarter" idx="12"/>
          </p:nvPr>
        </p:nvSpPr>
        <p:spPr bwMode="auto">
          <a:xfrm>
            <a:off x="160338" y="6383338"/>
            <a:ext cx="863600" cy="358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190BA72-FF06-4CE0-9D8D-76EB944B67EC}" type="slidenum">
              <a:rPr lang="en-US" altLang="en-US">
                <a:solidFill>
                  <a:schemeClr val="bg1"/>
                </a:solidFill>
              </a:rPr>
              <a:pPr fontAlgn="base">
                <a:spcBef>
                  <a:spcPct val="0"/>
                </a:spcBef>
                <a:spcAft>
                  <a:spcPct val="0"/>
                </a:spcAft>
              </a:pPr>
              <a:t>22</a:t>
            </a:fld>
            <a:endParaRPr lang="en-US" altLang="en-US">
              <a:solidFill>
                <a:schemeClr val="bg1"/>
              </a:solidFill>
            </a:endParaRPr>
          </a:p>
        </p:txBody>
      </p:sp>
      <p:pic>
        <p:nvPicPr>
          <p:cNvPr id="4104" name="Picture 15">
            <a:extLst>
              <a:ext uri="{FF2B5EF4-FFF2-40B4-BE49-F238E27FC236}">
                <a16:creationId xmlns:a16="http://schemas.microsoft.com/office/drawing/2014/main" id="{66B419E4-153E-4B0F-91D1-22FA6D512F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0838" y="6383338"/>
            <a:ext cx="2392362"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B2EFDE9-1D4D-4152-A2E9-087350181625}"/>
              </a:ext>
            </a:extLst>
          </p:cNvPr>
          <p:cNvSpPr txBox="1"/>
          <p:nvPr/>
        </p:nvSpPr>
        <p:spPr>
          <a:xfrm>
            <a:off x="509115" y="980567"/>
            <a:ext cx="7738734" cy="5084533"/>
          </a:xfrm>
          <a:prstGeom prst="rect">
            <a:avLst/>
          </a:prstGeom>
          <a:noFill/>
        </p:spPr>
        <p:txBody>
          <a:bodyPr wrap="square" lIns="91440" tIns="45720" rIns="91440" bIns="45720" rtlCol="0" anchor="t">
            <a:spAutoFit/>
          </a:bodyPr>
          <a:lstStyle/>
          <a:p>
            <a:pPr marL="342900" marR="0" lvl="0" indent="-342900">
              <a:spcBef>
                <a:spcPts val="0"/>
              </a:spcBef>
              <a:spcAft>
                <a:spcPts val="0"/>
              </a:spcAft>
              <a:buFont typeface="+mj-lt"/>
              <a:buAutoNum type="arabicPeriod"/>
            </a:pPr>
            <a:r>
              <a:rPr lang="en-US">
                <a:solidFill>
                  <a:srgbClr val="242424"/>
                </a:solidFill>
                <a:latin typeface="+mn-lt"/>
              </a:rPr>
              <a:t>Estate Tax Provisions</a:t>
            </a:r>
            <a:endParaRPr lang="en-US"/>
          </a:p>
          <a:p>
            <a:pPr marL="742950" lvl="1" indent="-285750">
              <a:spcBef>
                <a:spcPts val="0"/>
              </a:spcBef>
              <a:spcAft>
                <a:spcPts val="0"/>
              </a:spcAft>
              <a:buFont typeface="Arial"/>
              <a:buChar char="•"/>
            </a:pPr>
            <a:r>
              <a:rPr lang="en-US">
                <a:solidFill>
                  <a:srgbClr val="242424"/>
                </a:solidFill>
                <a:latin typeface="+mn-lt"/>
              </a:rPr>
              <a:t>Lifetime gift and estate exemption cut in half starting in 2026</a:t>
            </a:r>
            <a:endParaRPr lang="en-US">
              <a:solidFill>
                <a:srgbClr val="242424"/>
              </a:solidFill>
              <a:latin typeface="+mn-lt"/>
              <a:cs typeface="Calibri" panose="020F0502020204030204"/>
            </a:endParaRPr>
          </a:p>
          <a:p>
            <a:pPr marL="742950" lvl="1" indent="-285750">
              <a:spcBef>
                <a:spcPts val="0"/>
              </a:spcBef>
              <a:spcAft>
                <a:spcPts val="0"/>
              </a:spcAft>
              <a:buFont typeface="Arial"/>
              <a:buChar char="•"/>
            </a:pPr>
            <a:r>
              <a:rPr lang="en-US">
                <a:solidFill>
                  <a:srgbClr val="242424"/>
                </a:solidFill>
                <a:latin typeface="+mn-lt"/>
              </a:rPr>
              <a:t>GST exemption cut in half starting in 2026</a:t>
            </a:r>
            <a:endParaRPr lang="en-US">
              <a:solidFill>
                <a:srgbClr val="242424"/>
              </a:solidFill>
              <a:latin typeface="+mn-lt"/>
              <a:cs typeface="Calibri" panose="020F0502020204030204"/>
            </a:endParaRPr>
          </a:p>
          <a:p>
            <a:pPr marL="342900" marR="0" lvl="0" indent="-342900">
              <a:spcBef>
                <a:spcPts val="0"/>
              </a:spcBef>
              <a:spcAft>
                <a:spcPts val="0"/>
              </a:spcAft>
              <a:buFont typeface="+mj-lt"/>
              <a:buAutoNum type="arabicPeriod"/>
            </a:pPr>
            <a:r>
              <a:rPr lang="en-US">
                <a:solidFill>
                  <a:srgbClr val="242424"/>
                </a:solidFill>
                <a:effectLst/>
                <a:latin typeface="+mn-lt"/>
                <a:ea typeface="Calibri" panose="020F0502020204030204" pitchFamily="34" charset="0"/>
              </a:rPr>
              <a:t>Income Tax Provisions</a:t>
            </a:r>
            <a:endParaRPr lang="en-US">
              <a:effectLst/>
              <a:latin typeface="+mn-lt"/>
              <a:ea typeface="Calibri" panose="020F0502020204030204" pitchFamily="34" charset="0"/>
              <a:cs typeface="Calibri" panose="020F0502020204030204"/>
            </a:endParaRPr>
          </a:p>
          <a:p>
            <a:pPr marL="742950" lvl="1" indent="-285750">
              <a:spcBef>
                <a:spcPts val="0"/>
              </a:spcBef>
              <a:spcAft>
                <a:spcPts val="0"/>
              </a:spcAft>
              <a:buFont typeface="Arial"/>
              <a:buChar char="•"/>
            </a:pPr>
            <a:r>
              <a:rPr lang="en-US">
                <a:solidFill>
                  <a:srgbClr val="242424"/>
                </a:solidFill>
                <a:effectLst/>
                <a:latin typeface="+mn-lt"/>
                <a:ea typeface="Calibri" panose="020F0502020204030204" pitchFamily="34" charset="0"/>
              </a:rPr>
              <a:t>Top individual rate back to 39.6% in 2026</a:t>
            </a:r>
            <a:endParaRPr lang="en-US">
              <a:effectLst/>
              <a:latin typeface="+mn-lt"/>
              <a:ea typeface="Calibri" panose="020F0502020204030204" pitchFamily="34" charset="0"/>
              <a:cs typeface="Calibri" panose="020F0502020204030204"/>
            </a:endParaRPr>
          </a:p>
          <a:p>
            <a:pPr marL="742950" lvl="1" indent="-285750">
              <a:spcBef>
                <a:spcPts val="0"/>
              </a:spcBef>
              <a:spcAft>
                <a:spcPts val="0"/>
              </a:spcAft>
              <a:buFont typeface="Arial"/>
              <a:buChar char="•"/>
            </a:pPr>
            <a:r>
              <a:rPr lang="en-US">
                <a:solidFill>
                  <a:srgbClr val="242424"/>
                </a:solidFill>
                <a:effectLst/>
                <a:latin typeface="+mn-lt"/>
                <a:ea typeface="Calibri" panose="020F0502020204030204" pitchFamily="34" charset="0"/>
              </a:rPr>
              <a:t>Qualified business income deduction goes away </a:t>
            </a:r>
            <a:r>
              <a:rPr lang="en-US">
                <a:solidFill>
                  <a:srgbClr val="242424"/>
                </a:solidFill>
                <a:latin typeface="+mn-lt"/>
                <a:ea typeface="Calibri" panose="020F0502020204030204" pitchFamily="34" charset="0"/>
              </a:rPr>
              <a:t>after 2025</a:t>
            </a:r>
            <a:endParaRPr lang="en-US">
              <a:effectLst/>
              <a:latin typeface="+mn-lt"/>
              <a:ea typeface="Calibri" panose="020F0502020204030204" pitchFamily="34" charset="0"/>
              <a:cs typeface="Calibri" panose="020F0502020204030204"/>
            </a:endParaRPr>
          </a:p>
          <a:p>
            <a:pPr marL="742950" lvl="1" indent="-285750">
              <a:spcBef>
                <a:spcPts val="0"/>
              </a:spcBef>
              <a:spcAft>
                <a:spcPts val="0"/>
              </a:spcAft>
              <a:buFont typeface="Arial"/>
              <a:buChar char="•"/>
            </a:pPr>
            <a:r>
              <a:rPr lang="en-US">
                <a:solidFill>
                  <a:srgbClr val="242424"/>
                </a:solidFill>
                <a:effectLst/>
                <a:latin typeface="+mn-lt"/>
                <a:ea typeface="Calibri" panose="020F0502020204030204" pitchFamily="34" charset="0"/>
              </a:rPr>
              <a:t>SALT limit (and Minnesota Pass-Through Entity tax deduction)	ends </a:t>
            </a:r>
            <a:r>
              <a:rPr lang="en-US">
                <a:solidFill>
                  <a:srgbClr val="242424"/>
                </a:solidFill>
                <a:latin typeface="+mn-lt"/>
                <a:ea typeface="Calibri" panose="020F0502020204030204" pitchFamily="34" charset="0"/>
              </a:rPr>
              <a:t>after 2025</a:t>
            </a:r>
            <a:endParaRPr lang="en-US">
              <a:effectLst/>
              <a:latin typeface="+mn-lt"/>
              <a:ea typeface="Calibri" panose="020F0502020204030204" pitchFamily="34" charset="0"/>
              <a:cs typeface="Calibri" panose="020F0502020204030204"/>
            </a:endParaRPr>
          </a:p>
          <a:p>
            <a:pPr marL="742950" lvl="1" indent="-285750">
              <a:spcBef>
                <a:spcPts val="0"/>
              </a:spcBef>
              <a:spcAft>
                <a:spcPts val="0"/>
              </a:spcAft>
              <a:buFont typeface="Arial"/>
              <a:buChar char="•"/>
            </a:pPr>
            <a:r>
              <a:rPr lang="en-US">
                <a:solidFill>
                  <a:srgbClr val="242424"/>
                </a:solidFill>
                <a:effectLst/>
                <a:latin typeface="+mn-lt"/>
                <a:ea typeface="Calibri" panose="020F0502020204030204" pitchFamily="34" charset="0"/>
              </a:rPr>
              <a:t>Individual exemptions return in 2026</a:t>
            </a:r>
            <a:endParaRPr lang="en-US">
              <a:effectLst/>
              <a:latin typeface="+mn-lt"/>
              <a:ea typeface="Calibri" panose="020F0502020204030204" pitchFamily="34" charset="0"/>
              <a:cs typeface="Calibri" panose="020F0502020204030204"/>
            </a:endParaRPr>
          </a:p>
          <a:p>
            <a:pPr marL="742950" lvl="1" indent="-285750">
              <a:spcBef>
                <a:spcPts val="0"/>
              </a:spcBef>
              <a:spcAft>
                <a:spcPts val="0"/>
              </a:spcAft>
              <a:buFont typeface="Arial"/>
              <a:buChar char="•"/>
            </a:pPr>
            <a:r>
              <a:rPr lang="en-US">
                <a:solidFill>
                  <a:srgbClr val="242424"/>
                </a:solidFill>
                <a:effectLst/>
                <a:latin typeface="+mn-lt"/>
                <a:ea typeface="Calibri" panose="020F0502020204030204" pitchFamily="34" charset="0"/>
              </a:rPr>
              <a:t>Increased standard deduction goes away </a:t>
            </a:r>
            <a:r>
              <a:rPr lang="en-US">
                <a:solidFill>
                  <a:srgbClr val="242424"/>
                </a:solidFill>
                <a:latin typeface="+mn-lt"/>
                <a:ea typeface="Calibri" panose="020F0502020204030204" pitchFamily="34" charset="0"/>
              </a:rPr>
              <a:t>after 2025</a:t>
            </a:r>
            <a:endParaRPr lang="en-US">
              <a:effectLst/>
              <a:latin typeface="+mn-lt"/>
              <a:ea typeface="Calibri" panose="020F0502020204030204" pitchFamily="34" charset="0"/>
              <a:cs typeface="Calibri" panose="020F0502020204030204"/>
            </a:endParaRPr>
          </a:p>
          <a:p>
            <a:pPr marL="742950" lvl="1" indent="-285750">
              <a:spcBef>
                <a:spcPts val="0"/>
              </a:spcBef>
              <a:spcAft>
                <a:spcPts val="0"/>
              </a:spcAft>
              <a:buFont typeface="Arial"/>
              <a:buChar char="•"/>
            </a:pPr>
            <a:r>
              <a:rPr lang="en-US">
                <a:solidFill>
                  <a:srgbClr val="242424"/>
                </a:solidFill>
                <a:effectLst/>
                <a:latin typeface="+mn-lt"/>
                <a:ea typeface="Calibri" panose="020F0502020204030204" pitchFamily="34" charset="0"/>
              </a:rPr>
              <a:t>AMT exemption will decrease in 2026</a:t>
            </a:r>
            <a:endParaRPr lang="en-US">
              <a:effectLst/>
              <a:latin typeface="+mn-lt"/>
              <a:ea typeface="Calibri" panose="020F0502020204030204" pitchFamily="34" charset="0"/>
              <a:cs typeface="Calibri" panose="020F0502020204030204"/>
            </a:endParaRPr>
          </a:p>
          <a:p>
            <a:pPr marL="742950" lvl="1" indent="-285750">
              <a:spcBef>
                <a:spcPts val="0"/>
              </a:spcBef>
              <a:spcAft>
                <a:spcPts val="0"/>
              </a:spcAft>
              <a:buFont typeface="Arial"/>
              <a:buChar char="•"/>
            </a:pPr>
            <a:r>
              <a:rPr lang="en-US">
                <a:solidFill>
                  <a:srgbClr val="242424"/>
                </a:solidFill>
                <a:effectLst/>
                <a:latin typeface="+mn-lt"/>
                <a:ea typeface="Calibri" panose="020F0502020204030204" pitchFamily="34" charset="0"/>
              </a:rPr>
              <a:t>Bonus depreciation down to zero by 2027</a:t>
            </a:r>
            <a:endParaRPr lang="en-US">
              <a:solidFill>
                <a:srgbClr val="242424"/>
              </a:solidFill>
              <a:effectLst/>
              <a:latin typeface="+mn-lt"/>
              <a:ea typeface="Calibri" panose="020F0502020204030204" pitchFamily="34" charset="0"/>
              <a:cs typeface="Calibri" panose="020F0502020204030204"/>
            </a:endParaRPr>
          </a:p>
          <a:p>
            <a:pPr marL="342900" marR="0" lvl="0" indent="-342900">
              <a:spcBef>
                <a:spcPts val="0"/>
              </a:spcBef>
              <a:spcAft>
                <a:spcPts val="0"/>
              </a:spcAft>
              <a:buFont typeface="+mj-lt"/>
              <a:buAutoNum type="arabicPeriod"/>
            </a:pPr>
            <a:r>
              <a:rPr lang="en-US">
                <a:solidFill>
                  <a:srgbClr val="242424"/>
                </a:solidFill>
                <a:effectLst/>
                <a:latin typeface="+mn-lt"/>
                <a:ea typeface="Calibri" panose="020F0502020204030204" pitchFamily="34" charset="0"/>
              </a:rPr>
              <a:t>Provisions that have already been implemented - starting in 2022</a:t>
            </a:r>
            <a:endParaRPr lang="en-US">
              <a:solidFill>
                <a:srgbClr val="242424"/>
              </a:solidFill>
              <a:effectLst/>
              <a:latin typeface="+mn-lt"/>
              <a:ea typeface="Calibri" panose="020F0502020204030204" pitchFamily="34" charset="0"/>
              <a:cs typeface="Calibri"/>
            </a:endParaRPr>
          </a:p>
          <a:p>
            <a:pPr marL="742950" lvl="1" indent="-285750">
              <a:spcBef>
                <a:spcPts val="0"/>
              </a:spcBef>
              <a:spcAft>
                <a:spcPts val="0"/>
              </a:spcAft>
              <a:buFont typeface="Arial"/>
              <a:buChar char="•"/>
            </a:pPr>
            <a:r>
              <a:rPr lang="en-US">
                <a:effectLst/>
                <a:latin typeface="Calibri"/>
                <a:ea typeface="Calibri" panose="020F0502020204030204" pitchFamily="34" charset="0"/>
                <a:cs typeface="Calibri"/>
              </a:rPr>
              <a:t>Capitalization of research and experimental expenditures –</a:t>
            </a:r>
            <a:r>
              <a:rPr lang="en-US">
                <a:latin typeface="Calibri"/>
                <a:ea typeface="Calibri" panose="020F0502020204030204" pitchFamily="34" charset="0"/>
                <a:cs typeface="Calibri"/>
              </a:rPr>
              <a:t> </a:t>
            </a:r>
            <a:r>
              <a:rPr lang="en-US">
                <a:effectLst/>
                <a:latin typeface="Calibri"/>
                <a:ea typeface="Calibri" panose="020F0502020204030204" pitchFamily="34" charset="0"/>
                <a:cs typeface="Calibri"/>
              </a:rPr>
              <a:t> Section 174</a:t>
            </a:r>
            <a:endParaRPr lang="en-US">
              <a:effectLst/>
              <a:ea typeface="Calibri" panose="020F0502020204030204" pitchFamily="34" charset="0"/>
              <a:cs typeface="Calibri"/>
            </a:endParaRPr>
          </a:p>
          <a:p>
            <a:pPr marL="742950" lvl="1" indent="-285750">
              <a:spcBef>
                <a:spcPts val="0"/>
              </a:spcBef>
              <a:spcAft>
                <a:spcPts val="0"/>
              </a:spcAft>
              <a:buFont typeface="Arial"/>
              <a:buChar char="•"/>
            </a:pPr>
            <a:r>
              <a:rPr lang="en-US">
                <a:effectLst/>
                <a:latin typeface="Calibri"/>
                <a:ea typeface="Calibri" panose="020F0502020204030204" pitchFamily="34" charset="0"/>
                <a:cs typeface="Calibri"/>
              </a:rPr>
              <a:t>Changes to computation of the business interest expense deduction – Section 163(j)</a:t>
            </a:r>
            <a:r>
              <a:rPr lang="en-US">
                <a:latin typeface="Calibri"/>
                <a:ea typeface="Calibri" panose="020F0502020204030204" pitchFamily="34" charset="0"/>
                <a:cs typeface="Calibri"/>
              </a:rPr>
              <a:t> </a:t>
            </a:r>
            <a:endParaRPr lang="en-US">
              <a:effectLst/>
              <a:ea typeface="Calibri" panose="020F0502020204030204" pitchFamily="34" charset="0"/>
              <a:cs typeface="Calibri"/>
            </a:endParaRPr>
          </a:p>
          <a:p>
            <a:pPr lvl="1" algn="just">
              <a:spcBef>
                <a:spcPts val="0"/>
              </a:spcBef>
              <a:spcAft>
                <a:spcPts val="0"/>
              </a:spcAft>
            </a:pPr>
            <a:endParaRPr lang="en-US">
              <a:effectLst/>
              <a:latin typeface="+mn-lt"/>
              <a:ea typeface="Calibri" panose="020F0502020204030204" pitchFamily="34" charset="0"/>
            </a:endParaRPr>
          </a:p>
          <a:p>
            <a:pPr marL="0" marR="0">
              <a:lnSpc>
                <a:spcPct val="107000"/>
              </a:lnSpc>
              <a:spcBef>
                <a:spcPts val="0"/>
              </a:spcBef>
              <a:spcAft>
                <a:spcPts val="800"/>
              </a:spcAft>
            </a:pP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question mark made of white text&#10;&#10;Description automatically generated">
            <a:extLst>
              <a:ext uri="{FF2B5EF4-FFF2-40B4-BE49-F238E27FC236}">
                <a16:creationId xmlns:a16="http://schemas.microsoft.com/office/drawing/2014/main" id="{0F85385C-20F6-7C97-2178-54EEF66E4790}"/>
              </a:ext>
            </a:extLst>
          </p:cNvPr>
          <p:cNvPicPr>
            <a:picLocks noChangeAspect="1"/>
          </p:cNvPicPr>
          <p:nvPr/>
        </p:nvPicPr>
        <p:blipFill>
          <a:blip r:embed="rId4"/>
          <a:stretch>
            <a:fillRect/>
          </a:stretch>
        </p:blipFill>
        <p:spPr>
          <a:xfrm>
            <a:off x="8667788" y="1688398"/>
            <a:ext cx="3103485" cy="23297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022593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20">
            <a:extLst>
              <a:ext uri="{FF2B5EF4-FFF2-40B4-BE49-F238E27FC236}">
                <a16:creationId xmlns:a16="http://schemas.microsoft.com/office/drawing/2014/main" id="{68844640-18E1-4D51-9B64-35EB3D9A60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8554" b="47281"/>
          <a:stretch>
            <a:fillRect/>
          </a:stretch>
        </p:blipFill>
        <p:spPr bwMode="auto">
          <a:xfrm>
            <a:off x="0" y="6121400"/>
            <a:ext cx="121920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 name="Title 1">
            <a:extLst>
              <a:ext uri="{FF2B5EF4-FFF2-40B4-BE49-F238E27FC236}">
                <a16:creationId xmlns:a16="http://schemas.microsoft.com/office/drawing/2014/main" id="{57D4A618-F4D3-4592-B26B-B21512C8AA95}"/>
              </a:ext>
            </a:extLst>
          </p:cNvPr>
          <p:cNvSpPr>
            <a:spLocks noGrp="1" noChangeArrowheads="1"/>
          </p:cNvSpPr>
          <p:nvPr>
            <p:ph type="ctrTitle"/>
          </p:nvPr>
        </p:nvSpPr>
        <p:spPr>
          <a:xfrm>
            <a:off x="3192462" y="532659"/>
            <a:ext cx="5807075" cy="974179"/>
          </a:xfrm>
        </p:spPr>
        <p:txBody>
          <a:bodyPr/>
          <a:lstStyle/>
          <a:p>
            <a:pPr marR="0" lvl="0" algn="just">
              <a:spcBef>
                <a:spcPts val="0"/>
              </a:spcBef>
              <a:spcAft>
                <a:spcPts val="0"/>
              </a:spcAft>
            </a:pPr>
            <a:r>
              <a:rPr lang="en-US" sz="3600" b="1"/>
              <a:t>Minnesota Omnibus Tax Bill</a:t>
            </a:r>
            <a:endParaRPr lang="en-US" sz="3600" b="1">
              <a:cs typeface="Calibri Light"/>
            </a:endParaRPr>
          </a:p>
        </p:txBody>
      </p:sp>
      <p:sp>
        <p:nvSpPr>
          <p:cNvPr id="6148" name="Slide Number Placeholder 12">
            <a:extLst>
              <a:ext uri="{FF2B5EF4-FFF2-40B4-BE49-F238E27FC236}">
                <a16:creationId xmlns:a16="http://schemas.microsoft.com/office/drawing/2014/main" id="{A3FFB612-3610-419F-AD01-657B6C8C469C}"/>
              </a:ext>
            </a:extLst>
          </p:cNvPr>
          <p:cNvSpPr>
            <a:spLocks noGrp="1" noChangeArrowheads="1"/>
          </p:cNvSpPr>
          <p:nvPr>
            <p:ph type="sldNum" sz="quarter" idx="12"/>
          </p:nvPr>
        </p:nvSpPr>
        <p:spPr bwMode="auto">
          <a:xfrm>
            <a:off x="160338" y="6383338"/>
            <a:ext cx="863600" cy="358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E15950E-1413-4A5C-8489-6F7ADF9F774D}" type="slidenum">
              <a:rPr lang="en-US" altLang="en-US">
                <a:solidFill>
                  <a:schemeClr val="bg1"/>
                </a:solidFill>
              </a:rPr>
              <a:pPr fontAlgn="base">
                <a:spcBef>
                  <a:spcPct val="0"/>
                </a:spcBef>
                <a:spcAft>
                  <a:spcPct val="0"/>
                </a:spcAft>
              </a:pPr>
              <a:t>23</a:t>
            </a:fld>
            <a:endParaRPr lang="en-US" altLang="en-US">
              <a:solidFill>
                <a:schemeClr val="bg1"/>
              </a:solidFill>
            </a:endParaRPr>
          </a:p>
        </p:txBody>
      </p:sp>
      <p:sp>
        <p:nvSpPr>
          <p:cNvPr id="6150" name="TextBox 18">
            <a:extLst>
              <a:ext uri="{FF2B5EF4-FFF2-40B4-BE49-F238E27FC236}">
                <a16:creationId xmlns:a16="http://schemas.microsoft.com/office/drawing/2014/main" id="{7210B1B5-FD19-41C9-BE00-A36E02C98F72}"/>
              </a:ext>
            </a:extLst>
          </p:cNvPr>
          <p:cNvSpPr txBox="1">
            <a:spLocks noChangeArrowheads="1"/>
          </p:cNvSpPr>
          <p:nvPr/>
        </p:nvSpPr>
        <p:spPr bwMode="auto">
          <a:xfrm>
            <a:off x="3436938" y="2811463"/>
            <a:ext cx="185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a:p>
        </p:txBody>
      </p:sp>
      <p:sp>
        <p:nvSpPr>
          <p:cNvPr id="6151" name="TextBox 22">
            <a:extLst>
              <a:ext uri="{FF2B5EF4-FFF2-40B4-BE49-F238E27FC236}">
                <a16:creationId xmlns:a16="http://schemas.microsoft.com/office/drawing/2014/main" id="{75C0EA0C-371E-4D8D-A5F0-FF79549532F1}"/>
              </a:ext>
            </a:extLst>
          </p:cNvPr>
          <p:cNvSpPr txBox="1">
            <a:spLocks noChangeArrowheads="1"/>
          </p:cNvSpPr>
          <p:nvPr/>
        </p:nvSpPr>
        <p:spPr bwMode="auto">
          <a:xfrm>
            <a:off x="3048493" y="1891184"/>
            <a:ext cx="8584707"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342900" marR="0" lvl="0" indent="-342900" algn="just">
              <a:spcBef>
                <a:spcPts val="0"/>
              </a:spcBef>
              <a:spcAft>
                <a:spcPts val="0"/>
              </a:spcAft>
              <a:buFont typeface="+mj-lt"/>
              <a:buAutoNum type="arabicPeriod"/>
            </a:pPr>
            <a:r>
              <a:rPr lang="en-US">
                <a:solidFill>
                  <a:srgbClr val="242424"/>
                </a:solidFill>
                <a:effectLst/>
                <a:latin typeface="+mn-lt"/>
                <a:ea typeface="Calibri" panose="020F0502020204030204" pitchFamily="34" charset="0"/>
              </a:rPr>
              <a:t>One-time tax rebate checks</a:t>
            </a:r>
            <a:endParaRPr lang="en-US">
              <a:effectLst/>
              <a:latin typeface="+mn-lt"/>
              <a:ea typeface="Calibri" panose="020F0502020204030204" pitchFamily="34" charset="0"/>
            </a:endParaRPr>
          </a:p>
          <a:p>
            <a:pPr marL="342900" marR="0" lvl="0" indent="-342900" algn="just">
              <a:spcBef>
                <a:spcPts val="0"/>
              </a:spcBef>
              <a:spcAft>
                <a:spcPts val="0"/>
              </a:spcAft>
              <a:buFont typeface="+mj-lt"/>
              <a:buAutoNum type="arabicPeriod"/>
            </a:pPr>
            <a:r>
              <a:rPr lang="en-US">
                <a:solidFill>
                  <a:srgbClr val="242424"/>
                </a:solidFill>
                <a:effectLst/>
                <a:latin typeface="+mn-lt"/>
                <a:ea typeface="Calibri" panose="020F0502020204030204" pitchFamily="34" charset="0"/>
              </a:rPr>
              <a:t>Update the Federal conformity date to May 1, 2023</a:t>
            </a:r>
            <a:endParaRPr lang="en-US">
              <a:effectLst/>
              <a:latin typeface="+mn-lt"/>
              <a:ea typeface="Calibri" panose="020F0502020204030204" pitchFamily="34" charset="0"/>
            </a:endParaRPr>
          </a:p>
          <a:p>
            <a:pPr marL="342900" marR="0" lvl="0" indent="-342900" algn="just">
              <a:spcBef>
                <a:spcPts val="0"/>
              </a:spcBef>
              <a:spcAft>
                <a:spcPts val="0"/>
              </a:spcAft>
              <a:buFont typeface="+mj-lt"/>
              <a:buAutoNum type="arabicPeriod"/>
            </a:pPr>
            <a:r>
              <a:rPr lang="en-US">
                <a:solidFill>
                  <a:srgbClr val="242424"/>
                </a:solidFill>
                <a:effectLst/>
                <a:latin typeface="+mn-lt"/>
                <a:ea typeface="Calibri" panose="020F0502020204030204" pitchFamily="34" charset="0"/>
              </a:rPr>
              <a:t>Exempts Social Security benefits from taxation (adjusted gross income below $100,000 - married joint)</a:t>
            </a:r>
            <a:endParaRPr lang="en-US">
              <a:effectLst/>
              <a:latin typeface="+mn-lt"/>
              <a:ea typeface="Calibri" panose="020F0502020204030204" pitchFamily="34" charset="0"/>
            </a:endParaRPr>
          </a:p>
          <a:p>
            <a:pPr marL="342900" marR="0" lvl="0" indent="-342900" algn="just">
              <a:spcBef>
                <a:spcPts val="0"/>
              </a:spcBef>
              <a:spcAft>
                <a:spcPts val="0"/>
              </a:spcAft>
              <a:buFont typeface="+mj-lt"/>
              <a:buAutoNum type="arabicPeriod"/>
            </a:pPr>
            <a:r>
              <a:rPr lang="en-US">
                <a:solidFill>
                  <a:srgbClr val="242424"/>
                </a:solidFill>
                <a:effectLst/>
                <a:latin typeface="+mn-lt"/>
                <a:ea typeface="Calibri" panose="020F0502020204030204" pitchFamily="34" charset="0"/>
              </a:rPr>
              <a:t>One-time special property tax refund (6% increase in property taxes year-over-year results in refund, rather than 12%)</a:t>
            </a:r>
            <a:endParaRPr lang="en-US">
              <a:effectLst/>
              <a:latin typeface="+mn-lt"/>
              <a:ea typeface="Calibri" panose="020F0502020204030204" pitchFamily="34" charset="0"/>
            </a:endParaRPr>
          </a:p>
          <a:p>
            <a:pPr marL="342900" marR="0" lvl="0" indent="-342900" algn="just">
              <a:spcBef>
                <a:spcPts val="0"/>
              </a:spcBef>
              <a:spcAft>
                <a:spcPts val="0"/>
              </a:spcAft>
              <a:buFont typeface="+mj-lt"/>
              <a:buAutoNum type="arabicPeriod"/>
            </a:pPr>
            <a:r>
              <a:rPr lang="en-US">
                <a:solidFill>
                  <a:srgbClr val="242424"/>
                </a:solidFill>
                <a:effectLst/>
                <a:latin typeface="+mn-lt"/>
                <a:ea typeface="Calibri" panose="020F0502020204030204" pitchFamily="34" charset="0"/>
              </a:rPr>
              <a:t>Imposes a 1% net investment income tax on net investment income over $1 million (including estates and trusts)</a:t>
            </a:r>
            <a:endParaRPr lang="en-US">
              <a:effectLst/>
              <a:latin typeface="+mn-lt"/>
              <a:ea typeface="Calibri" panose="020F0502020204030204" pitchFamily="34" charset="0"/>
            </a:endParaRPr>
          </a:p>
          <a:p>
            <a:pPr marL="342900" marR="0" lvl="0" indent="-342900" algn="just">
              <a:spcBef>
                <a:spcPts val="0"/>
              </a:spcBef>
              <a:spcAft>
                <a:spcPts val="0"/>
              </a:spcAft>
              <a:buFont typeface="+mj-lt"/>
              <a:buAutoNum type="arabicPeriod"/>
            </a:pPr>
            <a:r>
              <a:rPr lang="en-US">
                <a:solidFill>
                  <a:srgbClr val="242424"/>
                </a:solidFill>
                <a:effectLst/>
                <a:latin typeface="+mn-lt"/>
                <a:ea typeface="Calibri" panose="020F0502020204030204" pitchFamily="34" charset="0"/>
              </a:rPr>
              <a:t>Changes to pass-through entity tax</a:t>
            </a:r>
            <a:endParaRPr lang="en-US">
              <a:effectLst/>
              <a:latin typeface="+mn-lt"/>
              <a:ea typeface="Calibri" panose="020F0502020204030204" pitchFamily="34" charset="0"/>
            </a:endParaRPr>
          </a:p>
          <a:p>
            <a:pPr marL="800100" lvl="1" algn="just">
              <a:spcBef>
                <a:spcPts val="0"/>
              </a:spcBef>
              <a:spcAft>
                <a:spcPts val="0"/>
              </a:spcAft>
              <a:buFont typeface="Arial"/>
              <a:buChar char="•"/>
            </a:pPr>
            <a:r>
              <a:rPr lang="en-US">
                <a:solidFill>
                  <a:srgbClr val="242424"/>
                </a:solidFill>
                <a:effectLst/>
                <a:latin typeface="+mn-lt"/>
                <a:ea typeface="Calibri" panose="020F0502020204030204" pitchFamily="34" charset="0"/>
              </a:rPr>
              <a:t>If a partnership has a disqualified partner, the remaining partners can still elect</a:t>
            </a:r>
            <a:endParaRPr lang="en-US">
              <a:effectLst/>
              <a:latin typeface="+mn-lt"/>
              <a:ea typeface="Calibri" panose="020F0502020204030204" pitchFamily="34" charset="0"/>
              <a:cs typeface="Calibri" panose="020F0502020204030204"/>
            </a:endParaRPr>
          </a:p>
          <a:p>
            <a:pPr marL="800100" lvl="1" algn="just">
              <a:spcBef>
                <a:spcPts val="0"/>
              </a:spcBef>
              <a:spcAft>
                <a:spcPts val="0"/>
              </a:spcAft>
              <a:buFont typeface="Arial"/>
              <a:buChar char="•"/>
            </a:pPr>
            <a:r>
              <a:rPr lang="en-US">
                <a:solidFill>
                  <a:srgbClr val="242424"/>
                </a:solidFill>
                <a:effectLst/>
                <a:latin typeface="+mn-lt"/>
                <a:ea typeface="Calibri" panose="020F0502020204030204" pitchFamily="34" charset="0"/>
              </a:rPr>
              <a:t>For partnerships, income subject to the tax includes all income allocated to resident partners, not just apportioned income</a:t>
            </a:r>
            <a:endParaRPr lang="en-US">
              <a:effectLst/>
              <a:latin typeface="+mn-lt"/>
              <a:ea typeface="Calibri" panose="020F0502020204030204" pitchFamily="34" charset="0"/>
              <a:cs typeface="Calibri" panose="020F0502020204030204"/>
            </a:endParaRPr>
          </a:p>
          <a:p>
            <a:pPr marL="800100" lvl="1" algn="just">
              <a:spcBef>
                <a:spcPts val="0"/>
              </a:spcBef>
              <a:spcAft>
                <a:spcPts val="0"/>
              </a:spcAft>
              <a:buFont typeface="Arial"/>
              <a:buChar char="•"/>
            </a:pPr>
            <a:r>
              <a:rPr lang="en-US">
                <a:solidFill>
                  <a:srgbClr val="242424"/>
                </a:solidFill>
                <a:effectLst/>
                <a:latin typeface="+mn-lt"/>
                <a:ea typeface="Calibri" panose="020F0502020204030204" pitchFamily="34" charset="0"/>
              </a:rPr>
              <a:t>For S corporations, income subject to the tax includes only apportioned income</a:t>
            </a:r>
            <a:endParaRPr lang="en-US">
              <a:effectLst/>
              <a:latin typeface="+mn-lt"/>
              <a:ea typeface="Calibri" panose="020F0502020204030204" pitchFamily="34" charset="0"/>
              <a:cs typeface="Calibri" panose="020F0502020204030204"/>
            </a:endParaRPr>
          </a:p>
        </p:txBody>
      </p:sp>
      <p:pic>
        <p:nvPicPr>
          <p:cNvPr id="6152" name="Picture 14">
            <a:extLst>
              <a:ext uri="{FF2B5EF4-FFF2-40B4-BE49-F238E27FC236}">
                <a16:creationId xmlns:a16="http://schemas.microsoft.com/office/drawing/2014/main" id="{1E3C05DF-5007-4206-930E-E20DE1DC6E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0838" y="6383338"/>
            <a:ext cx="2392362"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close-up of a tax form&#10;&#10;Description automatically generated">
            <a:extLst>
              <a:ext uri="{FF2B5EF4-FFF2-40B4-BE49-F238E27FC236}">
                <a16:creationId xmlns:a16="http://schemas.microsoft.com/office/drawing/2014/main" id="{B36F8933-3AB6-6263-AD28-F0BF9F52970C}"/>
              </a:ext>
            </a:extLst>
          </p:cNvPr>
          <p:cNvPicPr>
            <a:picLocks noChangeAspect="1"/>
          </p:cNvPicPr>
          <p:nvPr/>
        </p:nvPicPr>
        <p:blipFill rotWithShape="1">
          <a:blip r:embed="rId4"/>
          <a:srcRect l="4178" r="8562"/>
          <a:stretch/>
        </p:blipFill>
        <p:spPr>
          <a:xfrm>
            <a:off x="418192" y="2103819"/>
            <a:ext cx="2345913" cy="24323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924919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20">
            <a:extLst>
              <a:ext uri="{FF2B5EF4-FFF2-40B4-BE49-F238E27FC236}">
                <a16:creationId xmlns:a16="http://schemas.microsoft.com/office/drawing/2014/main" id="{68844640-18E1-4D51-9B64-35EB3D9A60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8554" b="47281"/>
          <a:stretch>
            <a:fillRect/>
          </a:stretch>
        </p:blipFill>
        <p:spPr bwMode="auto">
          <a:xfrm>
            <a:off x="0" y="6121400"/>
            <a:ext cx="121920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 name="Title 1">
            <a:extLst>
              <a:ext uri="{FF2B5EF4-FFF2-40B4-BE49-F238E27FC236}">
                <a16:creationId xmlns:a16="http://schemas.microsoft.com/office/drawing/2014/main" id="{57D4A618-F4D3-4592-B26B-B21512C8AA95}"/>
              </a:ext>
            </a:extLst>
          </p:cNvPr>
          <p:cNvSpPr>
            <a:spLocks noGrp="1" noChangeArrowheads="1"/>
          </p:cNvSpPr>
          <p:nvPr>
            <p:ph type="ctrTitle"/>
          </p:nvPr>
        </p:nvSpPr>
        <p:spPr>
          <a:xfrm>
            <a:off x="1121226" y="285699"/>
            <a:ext cx="9949548" cy="776914"/>
          </a:xfrm>
        </p:spPr>
        <p:txBody>
          <a:bodyPr/>
          <a:lstStyle/>
          <a:p>
            <a:r>
              <a:rPr lang="en-US" altLang="en-US" sz="4000" b="1"/>
              <a:t>IRS Provides Tax Inflation Adjustments for 2024</a:t>
            </a:r>
            <a:endParaRPr lang="en-US" altLang="en-US" sz="4000" b="1">
              <a:cs typeface="Calibri Light"/>
            </a:endParaRPr>
          </a:p>
        </p:txBody>
      </p:sp>
      <p:sp>
        <p:nvSpPr>
          <p:cNvPr id="6150" name="TextBox 18">
            <a:extLst>
              <a:ext uri="{FF2B5EF4-FFF2-40B4-BE49-F238E27FC236}">
                <a16:creationId xmlns:a16="http://schemas.microsoft.com/office/drawing/2014/main" id="{7210B1B5-FD19-41C9-BE00-A36E02C98F72}"/>
              </a:ext>
            </a:extLst>
          </p:cNvPr>
          <p:cNvSpPr txBox="1">
            <a:spLocks noChangeArrowheads="1"/>
          </p:cNvSpPr>
          <p:nvPr/>
        </p:nvSpPr>
        <p:spPr bwMode="auto">
          <a:xfrm>
            <a:off x="3436938" y="2811463"/>
            <a:ext cx="185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a:p>
        </p:txBody>
      </p:sp>
      <p:sp>
        <p:nvSpPr>
          <p:cNvPr id="6151" name="TextBox 22">
            <a:extLst>
              <a:ext uri="{FF2B5EF4-FFF2-40B4-BE49-F238E27FC236}">
                <a16:creationId xmlns:a16="http://schemas.microsoft.com/office/drawing/2014/main" id="{75C0EA0C-371E-4D8D-A5F0-FF79549532F1}"/>
              </a:ext>
            </a:extLst>
          </p:cNvPr>
          <p:cNvSpPr txBox="1">
            <a:spLocks noChangeArrowheads="1"/>
          </p:cNvSpPr>
          <p:nvPr/>
        </p:nvSpPr>
        <p:spPr bwMode="auto">
          <a:xfrm>
            <a:off x="1482073" y="1605090"/>
            <a:ext cx="9678734"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R="0" lvl="0" algn="just">
              <a:spcBef>
                <a:spcPts val="0"/>
              </a:spcBef>
              <a:spcAft>
                <a:spcPts val="0"/>
              </a:spcAft>
            </a:pPr>
            <a:r>
              <a:rPr lang="en-US" b="1">
                <a:solidFill>
                  <a:srgbClr val="242424"/>
                </a:solidFill>
                <a:effectLst/>
                <a:latin typeface="+mn-lt"/>
                <a:ea typeface="Calibri" panose="020F0502020204030204" pitchFamily="34" charset="0"/>
              </a:rPr>
              <a:t>Marginal </a:t>
            </a:r>
            <a:r>
              <a:rPr lang="en-US" b="1">
                <a:solidFill>
                  <a:srgbClr val="242424"/>
                </a:solidFill>
                <a:latin typeface="+mn-lt"/>
                <a:ea typeface="Calibri" panose="020F0502020204030204" pitchFamily="34" charset="0"/>
              </a:rPr>
              <a:t>Rates</a:t>
            </a:r>
            <a:endParaRPr lang="en-US" b="1">
              <a:solidFill>
                <a:srgbClr val="242424"/>
              </a:solidFill>
              <a:effectLst/>
              <a:latin typeface="+mn-lt"/>
              <a:ea typeface="Calibri" panose="020F0502020204030204" pitchFamily="34" charset="0"/>
            </a:endParaRPr>
          </a:p>
          <a:p>
            <a:pPr marL="285750" marR="0" lvl="0" indent="-285750" algn="just">
              <a:spcBef>
                <a:spcPts val="0"/>
              </a:spcBef>
              <a:spcAft>
                <a:spcPts val="0"/>
              </a:spcAft>
              <a:buFont typeface="Arial" panose="020B0604020202020204" pitchFamily="34" charset="0"/>
              <a:buChar char="•"/>
            </a:pPr>
            <a:r>
              <a:rPr lang="en-US">
                <a:solidFill>
                  <a:srgbClr val="242424"/>
                </a:solidFill>
                <a:effectLst/>
                <a:latin typeface="+mn-lt"/>
                <a:ea typeface="Calibri" panose="020F0502020204030204" pitchFamily="34" charset="0"/>
              </a:rPr>
              <a:t>35% for incomes over $243,725 for Single ($487,450 for MFJ)</a:t>
            </a:r>
            <a:endParaRPr lang="en-US">
              <a:solidFill>
                <a:srgbClr val="242424"/>
              </a:solidFill>
              <a:effectLst/>
              <a:latin typeface="+mn-lt"/>
              <a:ea typeface="Calibri" panose="020F0502020204030204" pitchFamily="34" charset="0"/>
              <a:cs typeface="Calibri"/>
            </a:endParaRPr>
          </a:p>
          <a:p>
            <a:pPr marL="285750" indent="-285750" algn="just">
              <a:spcBef>
                <a:spcPts val="0"/>
              </a:spcBef>
              <a:spcAft>
                <a:spcPts val="0"/>
              </a:spcAft>
              <a:buFont typeface="Arial" panose="020B0604020202020204" pitchFamily="34" charset="0"/>
              <a:buChar char="•"/>
            </a:pPr>
            <a:r>
              <a:rPr lang="en-US">
                <a:solidFill>
                  <a:srgbClr val="242424"/>
                </a:solidFill>
                <a:effectLst/>
                <a:latin typeface="+mn-lt"/>
                <a:ea typeface="Calibri" panose="020F0502020204030204" pitchFamily="34" charset="0"/>
              </a:rPr>
              <a:t>32% for incomes over $191,950 for Single ($383,900 for MFJ)</a:t>
            </a:r>
            <a:r>
              <a:rPr lang="en-US">
                <a:solidFill>
                  <a:srgbClr val="242424"/>
                </a:solidFill>
                <a:latin typeface="+mn-lt"/>
                <a:ea typeface="Calibri" panose="020F0502020204030204" pitchFamily="34" charset="0"/>
              </a:rPr>
              <a:t> </a:t>
            </a:r>
          </a:p>
          <a:p>
            <a:pPr marL="285750" marR="0" lvl="0" indent="-285750" algn="just">
              <a:spcBef>
                <a:spcPts val="0"/>
              </a:spcBef>
              <a:spcAft>
                <a:spcPts val="0"/>
              </a:spcAft>
              <a:buFont typeface="Arial" panose="020B0604020202020204" pitchFamily="34" charset="0"/>
              <a:buChar char="•"/>
            </a:pPr>
            <a:r>
              <a:rPr lang="en-US">
                <a:solidFill>
                  <a:srgbClr val="242424"/>
                </a:solidFill>
                <a:effectLst/>
                <a:latin typeface="+mn-lt"/>
                <a:ea typeface="Calibri" panose="020F0502020204030204" pitchFamily="34" charset="0"/>
              </a:rPr>
              <a:t>24% for incomes over $110,525 for Single ($201,050 for MFJ)</a:t>
            </a:r>
            <a:endParaRPr lang="en-US">
              <a:solidFill>
                <a:srgbClr val="242424"/>
              </a:solidFill>
              <a:effectLst/>
              <a:latin typeface="+mn-lt"/>
              <a:ea typeface="Calibri" panose="020F0502020204030204" pitchFamily="34" charset="0"/>
              <a:cs typeface="Calibri"/>
            </a:endParaRPr>
          </a:p>
          <a:p>
            <a:pPr marL="285750" marR="0" lvl="0" indent="-285750" algn="just">
              <a:spcBef>
                <a:spcPts val="0"/>
              </a:spcBef>
              <a:spcAft>
                <a:spcPts val="0"/>
              </a:spcAft>
              <a:buFont typeface="Arial" panose="020B0604020202020204" pitchFamily="34" charset="0"/>
              <a:buChar char="•"/>
            </a:pPr>
            <a:r>
              <a:rPr lang="en-US">
                <a:solidFill>
                  <a:srgbClr val="242424"/>
                </a:solidFill>
                <a:effectLst/>
                <a:latin typeface="+mn-lt"/>
                <a:ea typeface="Calibri" panose="020F0502020204030204" pitchFamily="34" charset="0"/>
              </a:rPr>
              <a:t>22% for incomes over $47,150 for Single ($94,300 for MFJ)</a:t>
            </a:r>
            <a:endParaRPr lang="en-US">
              <a:solidFill>
                <a:srgbClr val="242424"/>
              </a:solidFill>
              <a:effectLst/>
              <a:latin typeface="+mn-lt"/>
              <a:ea typeface="Calibri" panose="020F0502020204030204" pitchFamily="34" charset="0"/>
              <a:cs typeface="Calibri"/>
            </a:endParaRPr>
          </a:p>
          <a:p>
            <a:pPr marL="285750" marR="0" lvl="0" indent="-285750" algn="just">
              <a:spcBef>
                <a:spcPts val="0"/>
              </a:spcBef>
              <a:spcAft>
                <a:spcPts val="0"/>
              </a:spcAft>
              <a:buFont typeface="Arial" panose="020B0604020202020204" pitchFamily="34" charset="0"/>
              <a:buChar char="•"/>
            </a:pPr>
            <a:r>
              <a:rPr lang="en-US">
                <a:solidFill>
                  <a:srgbClr val="242424"/>
                </a:solidFill>
                <a:effectLst/>
                <a:latin typeface="+mn-lt"/>
                <a:ea typeface="Calibri" panose="020F0502020204030204" pitchFamily="34" charset="0"/>
              </a:rPr>
              <a:t>12% for incomes over $11,600 for Single ($23,200 for MFJ)</a:t>
            </a:r>
            <a:endParaRPr lang="en-US">
              <a:solidFill>
                <a:srgbClr val="242424"/>
              </a:solidFill>
              <a:effectLst/>
              <a:latin typeface="+mn-lt"/>
              <a:ea typeface="Calibri" panose="020F0502020204030204" pitchFamily="34" charset="0"/>
              <a:cs typeface="Calibri"/>
            </a:endParaRPr>
          </a:p>
          <a:p>
            <a:pPr marR="0" lvl="0" algn="just">
              <a:spcBef>
                <a:spcPts val="0"/>
              </a:spcBef>
              <a:spcAft>
                <a:spcPts val="0"/>
              </a:spcAft>
            </a:pPr>
            <a:endParaRPr lang="en-US">
              <a:solidFill>
                <a:srgbClr val="242424"/>
              </a:solidFill>
              <a:effectLst/>
              <a:latin typeface="+mn-lt"/>
              <a:ea typeface="Calibri" panose="020F0502020204030204" pitchFamily="34" charset="0"/>
            </a:endParaRPr>
          </a:p>
          <a:p>
            <a:pPr algn="just">
              <a:spcBef>
                <a:spcPts val="0"/>
              </a:spcBef>
              <a:spcAft>
                <a:spcPts val="0"/>
              </a:spcAft>
            </a:pPr>
            <a:r>
              <a:rPr lang="en-US" b="1">
                <a:solidFill>
                  <a:srgbClr val="242424"/>
                </a:solidFill>
                <a:effectLst/>
                <a:latin typeface="+mn-lt"/>
                <a:ea typeface="Calibri" panose="020F0502020204030204" pitchFamily="34" charset="0"/>
              </a:rPr>
              <a:t>Standard </a:t>
            </a:r>
            <a:r>
              <a:rPr lang="en-US" b="1">
                <a:solidFill>
                  <a:srgbClr val="242424"/>
                </a:solidFill>
                <a:latin typeface="+mn-lt"/>
                <a:ea typeface="Calibri" panose="020F0502020204030204" pitchFamily="34" charset="0"/>
              </a:rPr>
              <a:t>Deduction </a:t>
            </a:r>
            <a:endParaRPr lang="en-US" b="1">
              <a:solidFill>
                <a:srgbClr val="242424"/>
              </a:solidFill>
              <a:effectLst/>
              <a:latin typeface="+mn-lt"/>
              <a:ea typeface="Calibri" panose="020F0502020204030204" pitchFamily="34" charset="0"/>
              <a:cs typeface="Calibri"/>
            </a:endParaRPr>
          </a:p>
          <a:p>
            <a:pPr marL="285750" marR="0" lvl="0" indent="-285750" algn="just">
              <a:spcBef>
                <a:spcPts val="0"/>
              </a:spcBef>
              <a:spcAft>
                <a:spcPts val="0"/>
              </a:spcAft>
              <a:buFont typeface="Arial" panose="020B0604020202020204" pitchFamily="34" charset="0"/>
              <a:buChar char="•"/>
            </a:pPr>
            <a:r>
              <a:rPr lang="en-US">
                <a:solidFill>
                  <a:srgbClr val="242424"/>
                </a:solidFill>
                <a:effectLst/>
                <a:latin typeface="+mn-lt"/>
                <a:ea typeface="Calibri" panose="020F0502020204030204" pitchFamily="34" charset="0"/>
              </a:rPr>
              <a:t>Single – rises to $14,600, an increase of $750 from 2023</a:t>
            </a:r>
            <a:endParaRPr lang="en-US">
              <a:solidFill>
                <a:srgbClr val="242424"/>
              </a:solidFill>
              <a:effectLst/>
              <a:latin typeface="+mn-lt"/>
              <a:ea typeface="Calibri" panose="020F0502020204030204" pitchFamily="34" charset="0"/>
              <a:cs typeface="Calibri"/>
            </a:endParaRPr>
          </a:p>
          <a:p>
            <a:pPr marL="285750" marR="0" lvl="0" indent="-285750" algn="just">
              <a:spcBef>
                <a:spcPts val="0"/>
              </a:spcBef>
              <a:spcAft>
                <a:spcPts val="0"/>
              </a:spcAft>
              <a:buFont typeface="Arial" panose="020B0604020202020204" pitchFamily="34" charset="0"/>
              <a:buChar char="•"/>
            </a:pPr>
            <a:r>
              <a:rPr lang="en-US">
                <a:solidFill>
                  <a:srgbClr val="242424"/>
                </a:solidFill>
                <a:effectLst/>
                <a:latin typeface="+mn-lt"/>
                <a:ea typeface="Calibri" panose="020F0502020204030204" pitchFamily="34" charset="0"/>
              </a:rPr>
              <a:t>Add $1,950 for if over age 65 or blind</a:t>
            </a:r>
            <a:endParaRPr lang="en-US">
              <a:solidFill>
                <a:srgbClr val="242424"/>
              </a:solidFill>
              <a:effectLst/>
              <a:latin typeface="+mn-lt"/>
              <a:ea typeface="Calibri" panose="020F0502020204030204" pitchFamily="34" charset="0"/>
              <a:cs typeface="Calibri"/>
            </a:endParaRPr>
          </a:p>
          <a:p>
            <a:pPr marR="0" lvl="0" algn="just">
              <a:spcBef>
                <a:spcPts val="0"/>
              </a:spcBef>
              <a:spcAft>
                <a:spcPts val="0"/>
              </a:spcAft>
            </a:pPr>
            <a:endParaRPr lang="en-US">
              <a:solidFill>
                <a:srgbClr val="242424"/>
              </a:solidFill>
              <a:effectLst/>
              <a:latin typeface="+mn-lt"/>
              <a:ea typeface="Calibri" panose="020F0502020204030204" pitchFamily="34" charset="0"/>
            </a:endParaRPr>
          </a:p>
          <a:p>
            <a:pPr marL="285750" marR="0" lvl="0" indent="-285750" algn="just">
              <a:spcBef>
                <a:spcPts val="0"/>
              </a:spcBef>
              <a:spcAft>
                <a:spcPts val="0"/>
              </a:spcAft>
              <a:buFont typeface="Arial" panose="020B0604020202020204" pitchFamily="34" charset="0"/>
              <a:buChar char="•"/>
            </a:pPr>
            <a:r>
              <a:rPr lang="en-US">
                <a:solidFill>
                  <a:srgbClr val="242424"/>
                </a:solidFill>
                <a:effectLst/>
                <a:latin typeface="+mn-lt"/>
                <a:ea typeface="Calibri" panose="020F0502020204030204" pitchFamily="34" charset="0"/>
              </a:rPr>
              <a:t>Married Filing Jointly (MFJ) – rises to $29,900, an increase of $1,500 from 2023</a:t>
            </a:r>
            <a:endParaRPr lang="en-US">
              <a:solidFill>
                <a:srgbClr val="242424"/>
              </a:solidFill>
              <a:effectLst/>
              <a:latin typeface="+mn-lt"/>
              <a:ea typeface="Calibri" panose="020F0502020204030204" pitchFamily="34" charset="0"/>
              <a:cs typeface="Calibri"/>
            </a:endParaRPr>
          </a:p>
          <a:p>
            <a:pPr marL="285750" marR="0" lvl="0" indent="-285750" algn="just">
              <a:spcBef>
                <a:spcPts val="0"/>
              </a:spcBef>
              <a:spcAft>
                <a:spcPts val="0"/>
              </a:spcAft>
              <a:buFont typeface="Arial" panose="020B0604020202020204" pitchFamily="34" charset="0"/>
              <a:buChar char="•"/>
            </a:pPr>
            <a:r>
              <a:rPr lang="en-US">
                <a:solidFill>
                  <a:srgbClr val="242424"/>
                </a:solidFill>
                <a:effectLst/>
                <a:latin typeface="+mn-lt"/>
                <a:ea typeface="Calibri" panose="020F0502020204030204" pitchFamily="34" charset="0"/>
              </a:rPr>
              <a:t>Add $1,550 for each person over age 65 or blind (MFJ)</a:t>
            </a:r>
            <a:endParaRPr lang="en-US">
              <a:solidFill>
                <a:srgbClr val="242424"/>
              </a:solidFill>
              <a:effectLst/>
              <a:latin typeface="+mn-lt"/>
              <a:ea typeface="Calibri" panose="020F0502020204030204" pitchFamily="34" charset="0"/>
              <a:cs typeface="Calibri"/>
            </a:endParaRPr>
          </a:p>
        </p:txBody>
      </p:sp>
      <p:pic>
        <p:nvPicPr>
          <p:cNvPr id="6152" name="Picture 14">
            <a:extLst>
              <a:ext uri="{FF2B5EF4-FFF2-40B4-BE49-F238E27FC236}">
                <a16:creationId xmlns:a16="http://schemas.microsoft.com/office/drawing/2014/main" id="{1E3C05DF-5007-4206-930E-E20DE1DC6E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0838" y="6383338"/>
            <a:ext cx="2392362"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07337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20">
            <a:extLst>
              <a:ext uri="{FF2B5EF4-FFF2-40B4-BE49-F238E27FC236}">
                <a16:creationId xmlns:a16="http://schemas.microsoft.com/office/drawing/2014/main" id="{68844640-18E1-4D51-9B64-35EB3D9A60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8554" b="47281"/>
          <a:stretch>
            <a:fillRect/>
          </a:stretch>
        </p:blipFill>
        <p:spPr bwMode="auto">
          <a:xfrm>
            <a:off x="0" y="6121400"/>
            <a:ext cx="121920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 name="Title 1">
            <a:extLst>
              <a:ext uri="{FF2B5EF4-FFF2-40B4-BE49-F238E27FC236}">
                <a16:creationId xmlns:a16="http://schemas.microsoft.com/office/drawing/2014/main" id="{57D4A618-F4D3-4592-B26B-B21512C8AA95}"/>
              </a:ext>
            </a:extLst>
          </p:cNvPr>
          <p:cNvSpPr>
            <a:spLocks noGrp="1" noChangeArrowheads="1"/>
          </p:cNvSpPr>
          <p:nvPr>
            <p:ph type="ctrTitle"/>
          </p:nvPr>
        </p:nvSpPr>
        <p:spPr>
          <a:xfrm>
            <a:off x="1121226" y="285699"/>
            <a:ext cx="9949548" cy="776914"/>
          </a:xfrm>
        </p:spPr>
        <p:txBody>
          <a:bodyPr/>
          <a:lstStyle/>
          <a:p>
            <a:r>
              <a:rPr lang="en-US" altLang="en-US" sz="4000" b="1"/>
              <a:t>Retirement Plan Contribution Limits</a:t>
            </a:r>
            <a:endParaRPr lang="en-US" altLang="en-US" sz="4000" b="1">
              <a:cs typeface="Calibri Light"/>
            </a:endParaRPr>
          </a:p>
        </p:txBody>
      </p:sp>
      <p:sp>
        <p:nvSpPr>
          <p:cNvPr id="6150" name="TextBox 18">
            <a:extLst>
              <a:ext uri="{FF2B5EF4-FFF2-40B4-BE49-F238E27FC236}">
                <a16:creationId xmlns:a16="http://schemas.microsoft.com/office/drawing/2014/main" id="{7210B1B5-FD19-41C9-BE00-A36E02C98F72}"/>
              </a:ext>
            </a:extLst>
          </p:cNvPr>
          <p:cNvSpPr txBox="1">
            <a:spLocks noChangeArrowheads="1"/>
          </p:cNvSpPr>
          <p:nvPr/>
        </p:nvSpPr>
        <p:spPr bwMode="auto">
          <a:xfrm>
            <a:off x="3436938" y="2811463"/>
            <a:ext cx="185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a:p>
        </p:txBody>
      </p:sp>
      <p:sp>
        <p:nvSpPr>
          <p:cNvPr id="6151" name="TextBox 22">
            <a:extLst>
              <a:ext uri="{FF2B5EF4-FFF2-40B4-BE49-F238E27FC236}">
                <a16:creationId xmlns:a16="http://schemas.microsoft.com/office/drawing/2014/main" id="{75C0EA0C-371E-4D8D-A5F0-FF79549532F1}"/>
              </a:ext>
            </a:extLst>
          </p:cNvPr>
          <p:cNvSpPr txBox="1">
            <a:spLocks noChangeArrowheads="1"/>
          </p:cNvSpPr>
          <p:nvPr/>
        </p:nvSpPr>
        <p:spPr bwMode="auto">
          <a:xfrm>
            <a:off x="1121226" y="1791950"/>
            <a:ext cx="9678734" cy="2407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285750" marR="0" indent="-285750">
              <a:lnSpc>
                <a:spcPct val="105000"/>
              </a:lnSpc>
              <a:spcBef>
                <a:spcPts val="0"/>
              </a:spcBef>
              <a:spcAft>
                <a:spcPts val="0"/>
              </a:spcAft>
              <a:buFont typeface="Arial" panose="020B0604020202020204" pitchFamily="34" charset="0"/>
              <a:buChar char="•"/>
              <a:tabLst>
                <a:tab pos="228600" algn="l"/>
                <a:tab pos="457200" algn="l"/>
              </a:tabLst>
            </a:pPr>
            <a:r>
              <a:rPr lang="en-US" sz="1800">
                <a:effectLst/>
                <a:latin typeface="Calibri" panose="020F0502020204030204" pitchFamily="34" charset="0"/>
                <a:ea typeface="Calibri" panose="020F0502020204030204" pitchFamily="34" charset="0"/>
              </a:rPr>
              <a:t>401(k), 403(b) and most 457 plan contribution limits increased to $23,000, up $500 from 2023</a:t>
            </a:r>
          </a:p>
          <a:p>
            <a:pPr marL="285750" marR="0" indent="-285750">
              <a:lnSpc>
                <a:spcPct val="105000"/>
              </a:lnSpc>
              <a:spcBef>
                <a:spcPts val="0"/>
              </a:spcBef>
              <a:spcAft>
                <a:spcPts val="0"/>
              </a:spcAft>
              <a:buFont typeface="Arial" panose="020B0604020202020204" pitchFamily="34" charset="0"/>
              <a:buChar char="•"/>
              <a:tabLst>
                <a:tab pos="228600" algn="l"/>
                <a:tab pos="457200" algn="l"/>
              </a:tabLst>
            </a:pPr>
            <a:r>
              <a:rPr lang="en-US" sz="1800">
                <a:effectLst/>
                <a:latin typeface="Calibri" panose="020F0502020204030204" pitchFamily="34" charset="0"/>
                <a:ea typeface="Calibri" panose="020F0502020204030204" pitchFamily="34" charset="0"/>
              </a:rPr>
              <a:t>Catch-up contributions for employees aged 50 and over remain at $7,500</a:t>
            </a:r>
          </a:p>
          <a:p>
            <a:pPr marR="0">
              <a:lnSpc>
                <a:spcPct val="105000"/>
              </a:lnSpc>
              <a:spcBef>
                <a:spcPts val="0"/>
              </a:spcBef>
              <a:spcAft>
                <a:spcPts val="0"/>
              </a:spcAft>
              <a:tabLst>
                <a:tab pos="228600" algn="l"/>
                <a:tab pos="457200" algn="l"/>
              </a:tabLst>
            </a:pPr>
            <a:endParaRPr lang="en-US" sz="1800">
              <a:effectLst/>
              <a:latin typeface="Calibri" panose="020F0502020204030204" pitchFamily="34" charset="0"/>
              <a:ea typeface="Calibri" panose="020F0502020204030204" pitchFamily="34" charset="0"/>
            </a:endParaRPr>
          </a:p>
          <a:p>
            <a:pPr marL="285750" marR="0" indent="-285750">
              <a:lnSpc>
                <a:spcPct val="105000"/>
              </a:lnSpc>
              <a:spcBef>
                <a:spcPts val="0"/>
              </a:spcBef>
              <a:spcAft>
                <a:spcPts val="0"/>
              </a:spcAft>
              <a:buFont typeface="Arial" panose="020B0604020202020204" pitchFamily="34" charset="0"/>
              <a:buChar char="•"/>
              <a:tabLst>
                <a:tab pos="228600" algn="l"/>
                <a:tab pos="457200" algn="l"/>
              </a:tabLst>
            </a:pPr>
            <a:r>
              <a:rPr lang="en-US" sz="1800">
                <a:effectLst/>
                <a:latin typeface="Calibri" panose="020F0502020204030204" pitchFamily="34" charset="0"/>
                <a:ea typeface="Calibri" panose="020F0502020204030204" pitchFamily="34" charset="0"/>
              </a:rPr>
              <a:t>SIMPLE contribution limit increased to $16,000, up $500 from 2023</a:t>
            </a:r>
          </a:p>
          <a:p>
            <a:pPr marL="285750" marR="0" indent="-285750">
              <a:lnSpc>
                <a:spcPct val="105000"/>
              </a:lnSpc>
              <a:spcBef>
                <a:spcPts val="0"/>
              </a:spcBef>
              <a:spcAft>
                <a:spcPts val="0"/>
              </a:spcAft>
              <a:buFont typeface="Arial" panose="020B0604020202020204" pitchFamily="34" charset="0"/>
              <a:buChar char="•"/>
              <a:tabLst>
                <a:tab pos="228600" algn="l"/>
                <a:tab pos="457200" algn="l"/>
              </a:tabLst>
            </a:pPr>
            <a:r>
              <a:rPr lang="en-US" sz="1800">
                <a:effectLst/>
                <a:latin typeface="Calibri" panose="020F0502020204030204" pitchFamily="34" charset="0"/>
                <a:ea typeface="Calibri" panose="020F0502020204030204" pitchFamily="34" charset="0"/>
              </a:rPr>
              <a:t>Catch-up contributions for employees aged 50 and over remain at $3,500</a:t>
            </a:r>
          </a:p>
          <a:p>
            <a:pPr marR="0">
              <a:lnSpc>
                <a:spcPct val="105000"/>
              </a:lnSpc>
              <a:spcBef>
                <a:spcPts val="0"/>
              </a:spcBef>
              <a:spcAft>
                <a:spcPts val="0"/>
              </a:spcAft>
              <a:tabLst>
                <a:tab pos="228600" algn="l"/>
                <a:tab pos="457200" algn="l"/>
              </a:tabLst>
            </a:pPr>
            <a:endParaRPr lang="en-US" sz="1800">
              <a:effectLst/>
              <a:latin typeface="Calibri" panose="020F0502020204030204" pitchFamily="34" charset="0"/>
              <a:ea typeface="Calibri" panose="020F0502020204030204" pitchFamily="34" charset="0"/>
            </a:endParaRPr>
          </a:p>
          <a:p>
            <a:pPr marL="285750" marR="0" indent="-285750">
              <a:lnSpc>
                <a:spcPct val="105000"/>
              </a:lnSpc>
              <a:spcBef>
                <a:spcPts val="0"/>
              </a:spcBef>
              <a:spcAft>
                <a:spcPts val="0"/>
              </a:spcAft>
              <a:buFont typeface="Arial" panose="020B0604020202020204" pitchFamily="34" charset="0"/>
              <a:buChar char="•"/>
              <a:tabLst>
                <a:tab pos="228600" algn="l"/>
                <a:tab pos="457200" algn="l"/>
              </a:tabLst>
            </a:pPr>
            <a:r>
              <a:rPr lang="en-US" sz="1800">
                <a:solidFill>
                  <a:srgbClr val="1B1B1B"/>
                </a:solidFill>
                <a:effectLst/>
                <a:latin typeface="Source Sans Pro" panose="020B0503030403020204" pitchFamily="34" charset="0"/>
                <a:ea typeface="Calibri" panose="020F0502020204030204" pitchFamily="34" charset="0"/>
              </a:rPr>
              <a:t>IRA contributions increased to $7,000, up from $6,500</a:t>
            </a:r>
            <a:endParaRPr lang="en-US" sz="1800">
              <a:effectLst/>
              <a:latin typeface="Calibri" panose="020F0502020204030204" pitchFamily="34" charset="0"/>
              <a:ea typeface="Calibri" panose="020F0502020204030204" pitchFamily="34" charset="0"/>
            </a:endParaRPr>
          </a:p>
          <a:p>
            <a:pPr marL="285750" marR="0" indent="-285750">
              <a:lnSpc>
                <a:spcPct val="105000"/>
              </a:lnSpc>
              <a:spcBef>
                <a:spcPts val="0"/>
              </a:spcBef>
              <a:spcAft>
                <a:spcPts val="800"/>
              </a:spcAft>
              <a:buFont typeface="Arial" panose="020B0604020202020204" pitchFamily="34" charset="0"/>
              <a:buChar char="•"/>
              <a:tabLst>
                <a:tab pos="228600" algn="l"/>
                <a:tab pos="457200" algn="l"/>
              </a:tabLst>
            </a:pPr>
            <a:r>
              <a:rPr lang="en-US" sz="1800">
                <a:effectLst/>
                <a:latin typeface="Calibri" panose="020F0502020204030204" pitchFamily="34" charset="0"/>
                <a:ea typeface="Calibri" panose="020F0502020204030204" pitchFamily="34" charset="0"/>
              </a:rPr>
              <a:t>Catch-up contributions for persons aged 50 and over remain at $1,000</a:t>
            </a:r>
          </a:p>
        </p:txBody>
      </p:sp>
      <p:pic>
        <p:nvPicPr>
          <p:cNvPr id="6152" name="Picture 14">
            <a:extLst>
              <a:ext uri="{FF2B5EF4-FFF2-40B4-BE49-F238E27FC236}">
                <a16:creationId xmlns:a16="http://schemas.microsoft.com/office/drawing/2014/main" id="{1E3C05DF-5007-4206-930E-E20DE1DC6E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0838" y="6383338"/>
            <a:ext cx="2392362"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63856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20">
            <a:extLst>
              <a:ext uri="{FF2B5EF4-FFF2-40B4-BE49-F238E27FC236}">
                <a16:creationId xmlns:a16="http://schemas.microsoft.com/office/drawing/2014/main" id="{68844640-18E1-4D51-9B64-35EB3D9A60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8554" b="47281"/>
          <a:stretch>
            <a:fillRect/>
          </a:stretch>
        </p:blipFill>
        <p:spPr bwMode="auto">
          <a:xfrm>
            <a:off x="0" y="6121400"/>
            <a:ext cx="121920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 name="Title 1">
            <a:extLst>
              <a:ext uri="{FF2B5EF4-FFF2-40B4-BE49-F238E27FC236}">
                <a16:creationId xmlns:a16="http://schemas.microsoft.com/office/drawing/2014/main" id="{57D4A618-F4D3-4592-B26B-B21512C8AA95}"/>
              </a:ext>
            </a:extLst>
          </p:cNvPr>
          <p:cNvSpPr>
            <a:spLocks noGrp="1" noChangeArrowheads="1"/>
          </p:cNvSpPr>
          <p:nvPr>
            <p:ph type="ctrTitle"/>
          </p:nvPr>
        </p:nvSpPr>
        <p:spPr>
          <a:xfrm>
            <a:off x="1121226" y="285699"/>
            <a:ext cx="9949548" cy="776914"/>
          </a:xfrm>
        </p:spPr>
        <p:txBody>
          <a:bodyPr/>
          <a:lstStyle/>
          <a:p>
            <a:r>
              <a:rPr lang="en-US" altLang="en-US" sz="4000" b="1"/>
              <a:t>Gift and Estate Tax Indexing</a:t>
            </a:r>
            <a:endParaRPr lang="en-US" altLang="en-US" sz="4000" b="1">
              <a:cs typeface="Calibri Light"/>
            </a:endParaRPr>
          </a:p>
        </p:txBody>
      </p:sp>
      <p:sp>
        <p:nvSpPr>
          <p:cNvPr id="6150" name="TextBox 18">
            <a:extLst>
              <a:ext uri="{FF2B5EF4-FFF2-40B4-BE49-F238E27FC236}">
                <a16:creationId xmlns:a16="http://schemas.microsoft.com/office/drawing/2014/main" id="{7210B1B5-FD19-41C9-BE00-A36E02C98F72}"/>
              </a:ext>
            </a:extLst>
          </p:cNvPr>
          <p:cNvSpPr txBox="1">
            <a:spLocks noChangeArrowheads="1"/>
          </p:cNvSpPr>
          <p:nvPr/>
        </p:nvSpPr>
        <p:spPr bwMode="auto">
          <a:xfrm>
            <a:off x="3436938" y="2811463"/>
            <a:ext cx="185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a:p>
        </p:txBody>
      </p:sp>
      <p:sp>
        <p:nvSpPr>
          <p:cNvPr id="6151" name="TextBox 22">
            <a:extLst>
              <a:ext uri="{FF2B5EF4-FFF2-40B4-BE49-F238E27FC236}">
                <a16:creationId xmlns:a16="http://schemas.microsoft.com/office/drawing/2014/main" id="{75C0EA0C-371E-4D8D-A5F0-FF79549532F1}"/>
              </a:ext>
            </a:extLst>
          </p:cNvPr>
          <p:cNvSpPr txBox="1">
            <a:spLocks noChangeArrowheads="1"/>
          </p:cNvSpPr>
          <p:nvPr/>
        </p:nvSpPr>
        <p:spPr bwMode="auto">
          <a:xfrm>
            <a:off x="1121226" y="1580350"/>
            <a:ext cx="9678734" cy="662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285750" marR="0" indent="-285750">
              <a:lnSpc>
                <a:spcPct val="105000"/>
              </a:lnSpc>
              <a:spcBef>
                <a:spcPts val="0"/>
              </a:spcBef>
              <a:spcAft>
                <a:spcPts val="0"/>
              </a:spcAft>
              <a:buFont typeface="Arial" panose="020B0604020202020204" pitchFamily="34" charset="0"/>
              <a:buChar char="•"/>
              <a:tabLst>
                <a:tab pos="228600" algn="l"/>
                <a:tab pos="457200" algn="l"/>
              </a:tabLst>
            </a:pPr>
            <a:r>
              <a:rPr lang="en-US" sz="1800">
                <a:effectLst/>
                <a:latin typeface="Calibri" panose="020F0502020204030204" pitchFamily="34" charset="0"/>
                <a:ea typeface="Calibri" panose="020F0502020204030204" pitchFamily="34" charset="0"/>
              </a:rPr>
              <a:t>Gift tax annual exclusion increases to $18,000 for 2024, an increase of $1,000 from 2023</a:t>
            </a:r>
          </a:p>
          <a:p>
            <a:pPr marL="285750" marR="0" indent="-285750">
              <a:lnSpc>
                <a:spcPct val="105000"/>
              </a:lnSpc>
              <a:spcBef>
                <a:spcPts val="0"/>
              </a:spcBef>
              <a:spcAft>
                <a:spcPts val="0"/>
              </a:spcAft>
              <a:buFont typeface="Arial" panose="020B0604020202020204" pitchFamily="34" charset="0"/>
              <a:buChar char="•"/>
              <a:tabLst>
                <a:tab pos="228600" algn="l"/>
                <a:tab pos="457200" algn="l"/>
              </a:tabLst>
            </a:pPr>
            <a:r>
              <a:rPr lang="en-US" sz="1800">
                <a:effectLst/>
                <a:latin typeface="Calibri" panose="020F0502020204030204" pitchFamily="34" charset="0"/>
                <a:ea typeface="Calibri" panose="020F0502020204030204" pitchFamily="34" charset="0"/>
              </a:rPr>
              <a:t>Estate tax exclusion increased to $13,610,000 (was $12,920,000 in 2023)</a:t>
            </a:r>
          </a:p>
        </p:txBody>
      </p:sp>
      <p:pic>
        <p:nvPicPr>
          <p:cNvPr id="6152" name="Picture 14">
            <a:extLst>
              <a:ext uri="{FF2B5EF4-FFF2-40B4-BE49-F238E27FC236}">
                <a16:creationId xmlns:a16="http://schemas.microsoft.com/office/drawing/2014/main" id="{1E3C05DF-5007-4206-930E-E20DE1DC6E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0838" y="6383338"/>
            <a:ext cx="2392362"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5074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20">
            <a:extLst>
              <a:ext uri="{FF2B5EF4-FFF2-40B4-BE49-F238E27FC236}">
                <a16:creationId xmlns:a16="http://schemas.microsoft.com/office/drawing/2014/main" id="{D4F3D925-6C32-4BE0-B940-884CECA4EE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8554" b="47281"/>
          <a:stretch>
            <a:fillRect/>
          </a:stretch>
        </p:blipFill>
        <p:spPr bwMode="auto">
          <a:xfrm>
            <a:off x="0" y="6121400"/>
            <a:ext cx="121920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Title 1">
            <a:extLst>
              <a:ext uri="{FF2B5EF4-FFF2-40B4-BE49-F238E27FC236}">
                <a16:creationId xmlns:a16="http://schemas.microsoft.com/office/drawing/2014/main" id="{A53CD7D8-6ABE-43B0-8556-2E3F1274F3F7}"/>
              </a:ext>
            </a:extLst>
          </p:cNvPr>
          <p:cNvSpPr>
            <a:spLocks noGrp="1" noChangeArrowheads="1"/>
          </p:cNvSpPr>
          <p:nvPr>
            <p:ph type="ctrTitle"/>
          </p:nvPr>
        </p:nvSpPr>
        <p:spPr>
          <a:xfrm>
            <a:off x="3319463" y="300038"/>
            <a:ext cx="5807075" cy="1173162"/>
          </a:xfrm>
        </p:spPr>
        <p:txBody>
          <a:bodyPr/>
          <a:lstStyle/>
          <a:p>
            <a:r>
              <a:rPr lang="en-US" altLang="en-US" sz="5400" b="1"/>
              <a:t>Questions/Wrap Up</a:t>
            </a:r>
            <a:endParaRPr lang="en-US" altLang="en-US" sz="5400" b="1">
              <a:cs typeface="Calibri Light"/>
            </a:endParaRPr>
          </a:p>
        </p:txBody>
      </p:sp>
      <p:sp>
        <p:nvSpPr>
          <p:cNvPr id="7172" name="Slide Number Placeholder 12">
            <a:extLst>
              <a:ext uri="{FF2B5EF4-FFF2-40B4-BE49-F238E27FC236}">
                <a16:creationId xmlns:a16="http://schemas.microsoft.com/office/drawing/2014/main" id="{FFD18045-675C-456C-A731-E5A6ECBE7770}"/>
              </a:ext>
            </a:extLst>
          </p:cNvPr>
          <p:cNvSpPr>
            <a:spLocks noGrp="1" noChangeArrowheads="1"/>
          </p:cNvSpPr>
          <p:nvPr>
            <p:ph type="sldNum" sz="quarter" idx="12"/>
          </p:nvPr>
        </p:nvSpPr>
        <p:spPr bwMode="auto">
          <a:xfrm>
            <a:off x="160338" y="6383338"/>
            <a:ext cx="863600" cy="358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157E9A6-BC48-4935-B3B8-E5C26E899B1F}" type="slidenum">
              <a:rPr lang="en-US" altLang="en-US">
                <a:solidFill>
                  <a:schemeClr val="bg1"/>
                </a:solidFill>
              </a:rPr>
              <a:pPr fontAlgn="base">
                <a:spcBef>
                  <a:spcPct val="0"/>
                </a:spcBef>
                <a:spcAft>
                  <a:spcPct val="0"/>
                </a:spcAft>
              </a:pPr>
              <a:t>27</a:t>
            </a:fld>
            <a:endParaRPr lang="en-US" altLang="en-US">
              <a:solidFill>
                <a:schemeClr val="bg1"/>
              </a:solidFill>
            </a:endParaRPr>
          </a:p>
        </p:txBody>
      </p:sp>
      <p:sp>
        <p:nvSpPr>
          <p:cNvPr id="7174" name="TextBox 18">
            <a:extLst>
              <a:ext uri="{FF2B5EF4-FFF2-40B4-BE49-F238E27FC236}">
                <a16:creationId xmlns:a16="http://schemas.microsoft.com/office/drawing/2014/main" id="{F7D05531-0928-42CE-BBA3-6B03FF60E3D7}"/>
              </a:ext>
            </a:extLst>
          </p:cNvPr>
          <p:cNvSpPr txBox="1">
            <a:spLocks noChangeArrowheads="1"/>
          </p:cNvSpPr>
          <p:nvPr/>
        </p:nvSpPr>
        <p:spPr bwMode="auto">
          <a:xfrm>
            <a:off x="3436938" y="2811463"/>
            <a:ext cx="185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a:p>
        </p:txBody>
      </p:sp>
      <p:sp>
        <p:nvSpPr>
          <p:cNvPr id="7175" name="TextBox 22">
            <a:extLst>
              <a:ext uri="{FF2B5EF4-FFF2-40B4-BE49-F238E27FC236}">
                <a16:creationId xmlns:a16="http://schemas.microsoft.com/office/drawing/2014/main" id="{E5FA0A28-731A-4683-B5ED-33840477BC50}"/>
              </a:ext>
            </a:extLst>
          </p:cNvPr>
          <p:cNvSpPr txBox="1">
            <a:spLocks noChangeArrowheads="1"/>
          </p:cNvSpPr>
          <p:nvPr/>
        </p:nvSpPr>
        <p:spPr bwMode="auto">
          <a:xfrm>
            <a:off x="3436938" y="1906588"/>
            <a:ext cx="770572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p>
          <a:p>
            <a:pPr eaLnBrk="1" hangingPunct="1"/>
            <a:endParaRPr lang="en-US" altLang="en-US"/>
          </a:p>
          <a:p>
            <a:pPr eaLnBrk="1" hangingPunct="1"/>
            <a:endParaRPr lang="en-US" altLang="en-US"/>
          </a:p>
          <a:p>
            <a:pPr eaLnBrk="1" hangingPunct="1"/>
            <a:endParaRPr lang="en-US" altLang="en-US"/>
          </a:p>
          <a:p>
            <a:pPr eaLnBrk="1" hangingPunct="1"/>
            <a:endParaRPr lang="en-US" altLang="en-US"/>
          </a:p>
        </p:txBody>
      </p:sp>
      <p:pic>
        <p:nvPicPr>
          <p:cNvPr id="7176" name="Picture 9">
            <a:extLst>
              <a:ext uri="{FF2B5EF4-FFF2-40B4-BE49-F238E27FC236}">
                <a16:creationId xmlns:a16="http://schemas.microsoft.com/office/drawing/2014/main" id="{5E26388D-CC29-40DD-8CAC-14173B01F7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2625" y="4721225"/>
            <a:ext cx="3460750"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Icon&#10;&#10;Description automatically generated">
            <a:extLst>
              <a:ext uri="{FF2B5EF4-FFF2-40B4-BE49-F238E27FC236}">
                <a16:creationId xmlns:a16="http://schemas.microsoft.com/office/drawing/2014/main" id="{369CAF0B-9CE4-468D-9BD0-C4AD5AEC8A44}"/>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4133675" y="1712383"/>
            <a:ext cx="4170184" cy="274420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0">
            <a:extLst>
              <a:ext uri="{FF2B5EF4-FFF2-40B4-BE49-F238E27FC236}">
                <a16:creationId xmlns:a16="http://schemas.microsoft.com/office/drawing/2014/main" id="{050AB37B-1CF6-45CA-974F-593AC76590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8554" b="47281"/>
          <a:stretch>
            <a:fillRect/>
          </a:stretch>
        </p:blipFill>
        <p:spPr bwMode="auto">
          <a:xfrm>
            <a:off x="0" y="6121400"/>
            <a:ext cx="121920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Slide Number Placeholder 12">
            <a:extLst>
              <a:ext uri="{FF2B5EF4-FFF2-40B4-BE49-F238E27FC236}">
                <a16:creationId xmlns:a16="http://schemas.microsoft.com/office/drawing/2014/main" id="{4E2615CA-95E3-44F1-9218-82B47FAF5043}"/>
              </a:ext>
            </a:extLst>
          </p:cNvPr>
          <p:cNvSpPr>
            <a:spLocks noGrp="1" noChangeArrowheads="1"/>
          </p:cNvSpPr>
          <p:nvPr>
            <p:ph type="sldNum" sz="quarter" idx="12"/>
          </p:nvPr>
        </p:nvSpPr>
        <p:spPr bwMode="auto">
          <a:xfrm>
            <a:off x="160338" y="6383338"/>
            <a:ext cx="863600" cy="358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190BA72-FF06-4CE0-9D8D-76EB944B67EC}" type="slidenum">
              <a:rPr lang="en-US" altLang="en-US">
                <a:solidFill>
                  <a:schemeClr val="bg1"/>
                </a:solidFill>
              </a:rPr>
              <a:pPr fontAlgn="base">
                <a:spcBef>
                  <a:spcPct val="0"/>
                </a:spcBef>
                <a:spcAft>
                  <a:spcPct val="0"/>
                </a:spcAft>
              </a:pPr>
              <a:t>3</a:t>
            </a:fld>
            <a:endParaRPr lang="en-US" altLang="en-US">
              <a:solidFill>
                <a:schemeClr val="bg1"/>
              </a:solidFill>
            </a:endParaRPr>
          </a:p>
        </p:txBody>
      </p:sp>
      <p:pic>
        <p:nvPicPr>
          <p:cNvPr id="4104" name="Picture 15">
            <a:extLst>
              <a:ext uri="{FF2B5EF4-FFF2-40B4-BE49-F238E27FC236}">
                <a16:creationId xmlns:a16="http://schemas.microsoft.com/office/drawing/2014/main" id="{66B419E4-153E-4B0F-91D1-22FA6D512F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0838" y="6383338"/>
            <a:ext cx="2392362"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1671BD14-B4A0-87BD-B37A-9B0A18A6C060}"/>
              </a:ext>
            </a:extLst>
          </p:cNvPr>
          <p:cNvSpPr txBox="1">
            <a:spLocks noChangeArrowheads="1"/>
          </p:cNvSpPr>
          <p:nvPr/>
        </p:nvSpPr>
        <p:spPr bwMode="auto">
          <a:xfrm>
            <a:off x="425911" y="320432"/>
            <a:ext cx="9917777" cy="776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l"/>
            <a:r>
              <a:rPr lang="en-US" altLang="en-US" sz="4000" b="1"/>
              <a:t>Agenda</a:t>
            </a:r>
            <a:endParaRPr lang="en-US" b="1">
              <a:cs typeface="Calibri Light"/>
            </a:endParaRPr>
          </a:p>
        </p:txBody>
      </p:sp>
      <p:sp>
        <p:nvSpPr>
          <p:cNvPr id="5" name="TextBox 22">
            <a:extLst>
              <a:ext uri="{FF2B5EF4-FFF2-40B4-BE49-F238E27FC236}">
                <a16:creationId xmlns:a16="http://schemas.microsoft.com/office/drawing/2014/main" id="{46DDDECC-0787-3716-7AFF-CF2EDBD65EBA}"/>
              </a:ext>
            </a:extLst>
          </p:cNvPr>
          <p:cNvSpPr txBox="1">
            <a:spLocks noChangeArrowheads="1"/>
          </p:cNvSpPr>
          <p:nvPr/>
        </p:nvSpPr>
        <p:spPr bwMode="auto">
          <a:xfrm>
            <a:off x="865552" y="897182"/>
            <a:ext cx="85784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endParaRPr lang="en-US">
              <a:solidFill>
                <a:srgbClr val="242424"/>
              </a:solidFill>
              <a:cs typeface="Calibri"/>
            </a:endParaRPr>
          </a:p>
          <a:p>
            <a:pPr marL="285750" indent="-285750" algn="just">
              <a:lnSpc>
                <a:spcPct val="200000"/>
              </a:lnSpc>
              <a:buFont typeface="Arial"/>
              <a:buChar char="•"/>
            </a:pPr>
            <a:r>
              <a:rPr lang="en-US">
                <a:solidFill>
                  <a:srgbClr val="242424"/>
                </a:solidFill>
                <a:latin typeface="+mn-lt"/>
                <a:cs typeface="Calibri"/>
              </a:rPr>
              <a:t>Corporate Transparency Act</a:t>
            </a:r>
            <a:endParaRPr lang="en-US">
              <a:cs typeface="Calibri"/>
            </a:endParaRPr>
          </a:p>
          <a:p>
            <a:pPr marL="285750" indent="-285750" algn="just">
              <a:lnSpc>
                <a:spcPct val="200000"/>
              </a:lnSpc>
              <a:buFont typeface="Arial"/>
              <a:buChar char="•"/>
            </a:pPr>
            <a:r>
              <a:rPr lang="en-US">
                <a:solidFill>
                  <a:srgbClr val="242424"/>
                </a:solidFill>
                <a:latin typeface="+mn-lt"/>
                <a:cs typeface="Calibri"/>
              </a:rPr>
              <a:t>Secure Act 2.0 </a:t>
            </a:r>
            <a:endParaRPr lang="en-US">
              <a:cs typeface="Calibri"/>
            </a:endParaRPr>
          </a:p>
          <a:p>
            <a:pPr marL="285750" indent="-285750" algn="just">
              <a:lnSpc>
                <a:spcPct val="200000"/>
              </a:lnSpc>
              <a:buFont typeface="Arial"/>
              <a:buChar char="•"/>
            </a:pPr>
            <a:r>
              <a:rPr lang="en-US">
                <a:solidFill>
                  <a:srgbClr val="242424"/>
                </a:solidFill>
                <a:latin typeface="+mn-lt"/>
                <a:cs typeface="Calibri"/>
              </a:rPr>
              <a:t>Inflation Reduction Act </a:t>
            </a:r>
            <a:endParaRPr lang="en-US">
              <a:cs typeface="Calibri"/>
            </a:endParaRPr>
          </a:p>
          <a:p>
            <a:pPr marL="285750" indent="-285750" algn="just">
              <a:lnSpc>
                <a:spcPct val="200000"/>
              </a:lnSpc>
              <a:buFont typeface="Arial"/>
              <a:buChar char="•"/>
            </a:pPr>
            <a:r>
              <a:rPr lang="en-US">
                <a:solidFill>
                  <a:srgbClr val="242424"/>
                </a:solidFill>
                <a:latin typeface="+mn-lt"/>
                <a:cs typeface="Calibri"/>
              </a:rPr>
              <a:t>Tax Cuts and Jobs Act (Sunset Provisions)</a:t>
            </a:r>
            <a:endParaRPr lang="en-US">
              <a:solidFill>
                <a:srgbClr val="000000"/>
              </a:solidFill>
              <a:cs typeface="Calibri"/>
            </a:endParaRPr>
          </a:p>
          <a:p>
            <a:pPr marL="285750" indent="-285750" algn="just">
              <a:lnSpc>
                <a:spcPct val="200000"/>
              </a:lnSpc>
              <a:buFont typeface="Arial"/>
              <a:buChar char="•"/>
            </a:pPr>
            <a:r>
              <a:rPr lang="en-US">
                <a:solidFill>
                  <a:srgbClr val="242424"/>
                </a:solidFill>
                <a:latin typeface="+mn-lt"/>
                <a:cs typeface="Calibri"/>
              </a:rPr>
              <a:t>MN Omnibus Bill </a:t>
            </a:r>
            <a:endParaRPr lang="en-US">
              <a:cs typeface="Calibri"/>
            </a:endParaRPr>
          </a:p>
          <a:p>
            <a:pPr marR="0" lvl="0" algn="just">
              <a:spcBef>
                <a:spcPts val="0"/>
              </a:spcBef>
              <a:spcAft>
                <a:spcPts val="0"/>
              </a:spcAft>
            </a:pPr>
            <a:endParaRPr lang="en-US">
              <a:solidFill>
                <a:srgbClr val="242424"/>
              </a:solidFill>
              <a:effectLst/>
              <a:latin typeface="+mn-lt"/>
              <a:ea typeface="Calibri" panose="020F0502020204030204" pitchFamily="34" charset="0"/>
              <a:cs typeface="Calibri" panose="020F050202020403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20">
            <a:extLst>
              <a:ext uri="{FF2B5EF4-FFF2-40B4-BE49-F238E27FC236}">
                <a16:creationId xmlns:a16="http://schemas.microsoft.com/office/drawing/2014/main" id="{68844640-18E1-4D51-9B64-35EB3D9A60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8554" b="47281"/>
          <a:stretch>
            <a:fillRect/>
          </a:stretch>
        </p:blipFill>
        <p:spPr bwMode="auto">
          <a:xfrm>
            <a:off x="0" y="6121400"/>
            <a:ext cx="121920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 name="Title 1">
            <a:extLst>
              <a:ext uri="{FF2B5EF4-FFF2-40B4-BE49-F238E27FC236}">
                <a16:creationId xmlns:a16="http://schemas.microsoft.com/office/drawing/2014/main" id="{57D4A618-F4D3-4592-B26B-B21512C8AA95}"/>
              </a:ext>
            </a:extLst>
          </p:cNvPr>
          <p:cNvSpPr>
            <a:spLocks noGrp="1" noChangeArrowheads="1"/>
          </p:cNvSpPr>
          <p:nvPr>
            <p:ph type="ctrTitle"/>
          </p:nvPr>
        </p:nvSpPr>
        <p:spPr>
          <a:xfrm>
            <a:off x="2647867" y="254425"/>
            <a:ext cx="6826322" cy="2367174"/>
          </a:xfrm>
        </p:spPr>
        <p:txBody>
          <a:bodyPr/>
          <a:lstStyle/>
          <a:p>
            <a:r>
              <a:rPr lang="en-US" sz="4000" b="1">
                <a:ea typeface="Calibri Light"/>
                <a:cs typeface="Calibri Light"/>
              </a:rPr>
              <a:t>Are You Prepared for the Requirements of the </a:t>
            </a:r>
            <a:br>
              <a:rPr lang="en-US" sz="4000" b="1">
                <a:ea typeface="Calibri Light"/>
                <a:cs typeface="Calibri Light"/>
              </a:rPr>
            </a:br>
            <a:r>
              <a:rPr lang="en-US" sz="4000" b="1">
                <a:ea typeface="Calibri Light"/>
                <a:cs typeface="Calibri Light"/>
              </a:rPr>
              <a:t>Corporate Transparency Act?</a:t>
            </a:r>
            <a:endParaRPr lang="en-US"/>
          </a:p>
        </p:txBody>
      </p:sp>
      <p:sp>
        <p:nvSpPr>
          <p:cNvPr id="6148" name="Slide Number Placeholder 12">
            <a:extLst>
              <a:ext uri="{FF2B5EF4-FFF2-40B4-BE49-F238E27FC236}">
                <a16:creationId xmlns:a16="http://schemas.microsoft.com/office/drawing/2014/main" id="{A3FFB612-3610-419F-AD01-657B6C8C469C}"/>
              </a:ext>
            </a:extLst>
          </p:cNvPr>
          <p:cNvSpPr>
            <a:spLocks noGrp="1" noChangeArrowheads="1"/>
          </p:cNvSpPr>
          <p:nvPr>
            <p:ph type="sldNum" sz="quarter" idx="12"/>
          </p:nvPr>
        </p:nvSpPr>
        <p:spPr bwMode="auto">
          <a:xfrm>
            <a:off x="160338" y="6383338"/>
            <a:ext cx="863600" cy="358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E15950E-1413-4A5C-8489-6F7ADF9F774D}" type="slidenum">
              <a:rPr lang="en-US" altLang="en-US">
                <a:solidFill>
                  <a:schemeClr val="bg1"/>
                </a:solidFill>
              </a:rPr>
              <a:pPr fontAlgn="base">
                <a:spcBef>
                  <a:spcPct val="0"/>
                </a:spcBef>
                <a:spcAft>
                  <a:spcPct val="0"/>
                </a:spcAft>
              </a:pPr>
              <a:t>4</a:t>
            </a:fld>
            <a:endParaRPr lang="en-US" altLang="en-US">
              <a:solidFill>
                <a:schemeClr val="bg1"/>
              </a:solidFill>
            </a:endParaRPr>
          </a:p>
        </p:txBody>
      </p:sp>
      <p:sp>
        <p:nvSpPr>
          <p:cNvPr id="6150" name="TextBox 18">
            <a:extLst>
              <a:ext uri="{FF2B5EF4-FFF2-40B4-BE49-F238E27FC236}">
                <a16:creationId xmlns:a16="http://schemas.microsoft.com/office/drawing/2014/main" id="{7210B1B5-FD19-41C9-BE00-A36E02C98F72}"/>
              </a:ext>
            </a:extLst>
          </p:cNvPr>
          <p:cNvSpPr txBox="1">
            <a:spLocks noChangeArrowheads="1"/>
          </p:cNvSpPr>
          <p:nvPr/>
        </p:nvSpPr>
        <p:spPr bwMode="auto">
          <a:xfrm>
            <a:off x="3436938" y="2811463"/>
            <a:ext cx="185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a:p>
        </p:txBody>
      </p:sp>
      <p:pic>
        <p:nvPicPr>
          <p:cNvPr id="6152" name="Picture 14">
            <a:extLst>
              <a:ext uri="{FF2B5EF4-FFF2-40B4-BE49-F238E27FC236}">
                <a16:creationId xmlns:a16="http://schemas.microsoft.com/office/drawing/2014/main" id="{1E3C05DF-5007-4206-930E-E20DE1DC6E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0838" y="6383338"/>
            <a:ext cx="2392362"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Eckberg Lammers, P.C. | Attorneys/Legal Services">
            <a:extLst>
              <a:ext uri="{FF2B5EF4-FFF2-40B4-BE49-F238E27FC236}">
                <a16:creationId xmlns:a16="http://schemas.microsoft.com/office/drawing/2014/main" id="{C39CCC96-FE4F-BC0D-3B93-B6847EB359D9}"/>
              </a:ext>
            </a:extLst>
          </p:cNvPr>
          <p:cNvPicPr>
            <a:picLocks noChangeAspect="1"/>
          </p:cNvPicPr>
          <p:nvPr/>
        </p:nvPicPr>
        <p:blipFill>
          <a:blip r:embed="rId4"/>
          <a:stretch>
            <a:fillRect/>
          </a:stretch>
        </p:blipFill>
        <p:spPr>
          <a:xfrm>
            <a:off x="3602796" y="3178657"/>
            <a:ext cx="4909105" cy="1395207"/>
          </a:xfrm>
          <a:prstGeom prst="rect">
            <a:avLst/>
          </a:prstGeom>
        </p:spPr>
      </p:pic>
    </p:spTree>
    <p:extLst>
      <p:ext uri="{BB962C8B-B14F-4D97-AF65-F5344CB8AC3E}">
        <p14:creationId xmlns:p14="http://schemas.microsoft.com/office/powerpoint/2010/main" val="26684322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20">
            <a:extLst>
              <a:ext uri="{FF2B5EF4-FFF2-40B4-BE49-F238E27FC236}">
                <a16:creationId xmlns:a16="http://schemas.microsoft.com/office/drawing/2014/main" id="{68844640-18E1-4D51-9B64-35EB3D9A60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8554" b="47281"/>
          <a:stretch>
            <a:fillRect/>
          </a:stretch>
        </p:blipFill>
        <p:spPr bwMode="auto">
          <a:xfrm>
            <a:off x="0" y="6121400"/>
            <a:ext cx="121920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 name="Title 1">
            <a:extLst>
              <a:ext uri="{FF2B5EF4-FFF2-40B4-BE49-F238E27FC236}">
                <a16:creationId xmlns:a16="http://schemas.microsoft.com/office/drawing/2014/main" id="{57D4A618-F4D3-4592-B26B-B21512C8AA95}"/>
              </a:ext>
            </a:extLst>
          </p:cNvPr>
          <p:cNvSpPr>
            <a:spLocks noGrp="1" noChangeArrowheads="1"/>
          </p:cNvSpPr>
          <p:nvPr>
            <p:ph type="ctrTitle"/>
          </p:nvPr>
        </p:nvSpPr>
        <p:spPr>
          <a:xfrm>
            <a:off x="1874824" y="331728"/>
            <a:ext cx="8681626" cy="776914"/>
          </a:xfrm>
        </p:spPr>
        <p:txBody>
          <a:bodyPr/>
          <a:lstStyle/>
          <a:p>
            <a:r>
              <a:rPr lang="en-US" sz="4000" b="1">
                <a:solidFill>
                  <a:srgbClr val="000000"/>
                </a:solidFill>
                <a:ea typeface="+mj-lt"/>
                <a:cs typeface="+mj-lt"/>
              </a:rPr>
              <a:t>What is the Corporate Transparency Act?</a:t>
            </a:r>
            <a:endParaRPr lang="en-US"/>
          </a:p>
        </p:txBody>
      </p:sp>
      <p:sp>
        <p:nvSpPr>
          <p:cNvPr id="6148" name="Slide Number Placeholder 12">
            <a:extLst>
              <a:ext uri="{FF2B5EF4-FFF2-40B4-BE49-F238E27FC236}">
                <a16:creationId xmlns:a16="http://schemas.microsoft.com/office/drawing/2014/main" id="{A3FFB612-3610-419F-AD01-657B6C8C469C}"/>
              </a:ext>
            </a:extLst>
          </p:cNvPr>
          <p:cNvSpPr>
            <a:spLocks noGrp="1" noChangeArrowheads="1"/>
          </p:cNvSpPr>
          <p:nvPr>
            <p:ph type="sldNum" sz="quarter" idx="12"/>
          </p:nvPr>
        </p:nvSpPr>
        <p:spPr bwMode="auto">
          <a:xfrm>
            <a:off x="160338" y="6383338"/>
            <a:ext cx="863600" cy="358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E15950E-1413-4A5C-8489-6F7ADF9F774D}" type="slidenum">
              <a:rPr lang="en-US" altLang="en-US">
                <a:solidFill>
                  <a:schemeClr val="bg1"/>
                </a:solidFill>
              </a:rPr>
              <a:pPr fontAlgn="base">
                <a:spcBef>
                  <a:spcPct val="0"/>
                </a:spcBef>
                <a:spcAft>
                  <a:spcPct val="0"/>
                </a:spcAft>
              </a:pPr>
              <a:t>5</a:t>
            </a:fld>
            <a:endParaRPr lang="en-US" altLang="en-US">
              <a:solidFill>
                <a:schemeClr val="bg1"/>
              </a:solidFill>
            </a:endParaRPr>
          </a:p>
        </p:txBody>
      </p:sp>
      <p:sp>
        <p:nvSpPr>
          <p:cNvPr id="6150" name="TextBox 18">
            <a:extLst>
              <a:ext uri="{FF2B5EF4-FFF2-40B4-BE49-F238E27FC236}">
                <a16:creationId xmlns:a16="http://schemas.microsoft.com/office/drawing/2014/main" id="{7210B1B5-FD19-41C9-BE00-A36E02C98F72}"/>
              </a:ext>
            </a:extLst>
          </p:cNvPr>
          <p:cNvSpPr txBox="1">
            <a:spLocks noChangeArrowheads="1"/>
          </p:cNvSpPr>
          <p:nvPr/>
        </p:nvSpPr>
        <p:spPr bwMode="auto">
          <a:xfrm>
            <a:off x="3436938" y="2811463"/>
            <a:ext cx="185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a:p>
        </p:txBody>
      </p:sp>
      <p:sp>
        <p:nvSpPr>
          <p:cNvPr id="6151" name="TextBox 22">
            <a:extLst>
              <a:ext uri="{FF2B5EF4-FFF2-40B4-BE49-F238E27FC236}">
                <a16:creationId xmlns:a16="http://schemas.microsoft.com/office/drawing/2014/main" id="{75C0EA0C-371E-4D8D-A5F0-FF79549532F1}"/>
              </a:ext>
            </a:extLst>
          </p:cNvPr>
          <p:cNvSpPr txBox="1">
            <a:spLocks noChangeArrowheads="1"/>
          </p:cNvSpPr>
          <p:nvPr/>
        </p:nvSpPr>
        <p:spPr bwMode="auto">
          <a:xfrm>
            <a:off x="588721" y="1523034"/>
            <a:ext cx="11067838" cy="2957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285750" indent="-285750">
              <a:lnSpc>
                <a:spcPct val="150000"/>
              </a:lnSpc>
              <a:buFont typeface="Arial"/>
              <a:buChar char="•"/>
            </a:pPr>
            <a:r>
              <a:rPr lang="en-US">
                <a:solidFill>
                  <a:srgbClr val="242424"/>
                </a:solidFill>
                <a:latin typeface="+mn-lt"/>
                <a:ea typeface="Calibri" panose="020F0502020204030204" pitchFamily="34" charset="0"/>
              </a:rPr>
              <a:t>The Corporate Transparency Act (“CTA”), enacted in 2021, was passed to enhance transparency in entity structures and ownership to combat money laundering</a:t>
            </a:r>
            <a:r>
              <a:rPr lang="en-US">
                <a:solidFill>
                  <a:srgbClr val="242424"/>
                </a:solidFill>
                <a:effectLst/>
                <a:latin typeface="+mn-lt"/>
                <a:ea typeface="Calibri" panose="020F0502020204030204" pitchFamily="34" charset="0"/>
                <a:cs typeface="Calibri"/>
              </a:rPr>
              <a:t>, </a:t>
            </a:r>
            <a:r>
              <a:rPr lang="en-US">
                <a:solidFill>
                  <a:srgbClr val="242424"/>
                </a:solidFill>
                <a:latin typeface="+mn-lt"/>
                <a:ea typeface="Calibri" panose="020F0502020204030204" pitchFamily="34" charset="0"/>
                <a:cs typeface="Calibri"/>
              </a:rPr>
              <a:t>tax fraud</a:t>
            </a:r>
            <a:r>
              <a:rPr lang="en-US">
                <a:solidFill>
                  <a:srgbClr val="242424"/>
                </a:solidFill>
                <a:effectLst/>
                <a:latin typeface="+mn-lt"/>
                <a:ea typeface="Calibri" panose="020F0502020204030204" pitchFamily="34" charset="0"/>
                <a:cs typeface="Calibri"/>
              </a:rPr>
              <a:t>, </a:t>
            </a:r>
            <a:r>
              <a:rPr lang="en-US">
                <a:solidFill>
                  <a:srgbClr val="242424"/>
                </a:solidFill>
                <a:latin typeface="+mn-lt"/>
                <a:ea typeface="Calibri" panose="020F0502020204030204" pitchFamily="34" charset="0"/>
                <a:cs typeface="Calibri"/>
              </a:rPr>
              <a:t>and other illicit activities. It is designed to capture more information about the ownership of specific entities operating in or accessing the U.S. market.</a:t>
            </a:r>
            <a:endParaRPr lang="en-US">
              <a:cs typeface="Calibri" panose="020F0502020204030204" pitchFamily="34" charset="0"/>
            </a:endParaRPr>
          </a:p>
          <a:p>
            <a:pPr marL="285750" indent="-285750">
              <a:lnSpc>
                <a:spcPct val="150000"/>
              </a:lnSpc>
              <a:buFont typeface="Arial"/>
              <a:buChar char="•"/>
            </a:pPr>
            <a:endParaRPr lang="en-US">
              <a:solidFill>
                <a:srgbClr val="242424"/>
              </a:solidFill>
              <a:latin typeface="+mn-lt"/>
              <a:ea typeface="Calibri" panose="020F0502020204030204" pitchFamily="34" charset="0"/>
              <a:cs typeface="Calibri"/>
            </a:endParaRPr>
          </a:p>
          <a:p>
            <a:pPr marL="285750" indent="-285750">
              <a:lnSpc>
                <a:spcPct val="150000"/>
              </a:lnSpc>
              <a:buFont typeface="Arial"/>
              <a:buChar char="•"/>
            </a:pPr>
            <a:r>
              <a:rPr lang="en-US">
                <a:solidFill>
                  <a:srgbClr val="242424"/>
                </a:solidFill>
                <a:latin typeface="+mn-lt"/>
                <a:ea typeface="Calibri" panose="020F0502020204030204" pitchFamily="34" charset="0"/>
                <a:cs typeface="Calibri"/>
              </a:rPr>
              <a:t>The </a:t>
            </a:r>
            <a:r>
              <a:rPr lang="en-US">
                <a:solidFill>
                  <a:srgbClr val="242424"/>
                </a:solidFill>
                <a:effectLst/>
                <a:latin typeface="+mn-lt"/>
                <a:ea typeface="Calibri" panose="020F0502020204030204" pitchFamily="34" charset="0"/>
                <a:cs typeface="Calibri"/>
              </a:rPr>
              <a:t>effective date of </a:t>
            </a:r>
            <a:r>
              <a:rPr lang="en-US">
                <a:solidFill>
                  <a:srgbClr val="242424"/>
                </a:solidFill>
                <a:latin typeface="+mn-lt"/>
                <a:ea typeface="Calibri" panose="020F0502020204030204" pitchFamily="34" charset="0"/>
                <a:cs typeface="Calibri"/>
              </a:rPr>
              <a:t>the CTA is fast approaching on </a:t>
            </a:r>
            <a:r>
              <a:rPr lang="en-US">
                <a:solidFill>
                  <a:srgbClr val="242424"/>
                </a:solidFill>
                <a:effectLst/>
                <a:latin typeface="+mn-lt"/>
                <a:ea typeface="Calibri" panose="020F0502020204030204" pitchFamily="34" charset="0"/>
                <a:cs typeface="Calibri"/>
              </a:rPr>
              <a:t>January 1, </a:t>
            </a:r>
            <a:r>
              <a:rPr lang="en-US">
                <a:solidFill>
                  <a:srgbClr val="242424"/>
                </a:solidFill>
                <a:latin typeface="+mn-lt"/>
                <a:ea typeface="Calibri" panose="020F0502020204030204" pitchFamily="34" charset="0"/>
              </a:rPr>
              <a:t>2024, and business </a:t>
            </a:r>
            <a:r>
              <a:rPr lang="en-US">
                <a:solidFill>
                  <a:srgbClr val="242424"/>
                </a:solidFill>
                <a:latin typeface="+mn-lt"/>
                <a:ea typeface="Calibri" panose="020F0502020204030204" pitchFamily="34" charset="0"/>
                <a:cs typeface="Calibri"/>
              </a:rPr>
              <a:t>owners are starting to get nervous about its requirements</a:t>
            </a:r>
            <a:r>
              <a:rPr lang="en-US">
                <a:solidFill>
                  <a:srgbClr val="242424"/>
                </a:solidFill>
                <a:effectLst/>
                <a:latin typeface="+mn-lt"/>
                <a:ea typeface="Calibri" panose="020F0502020204030204" pitchFamily="34" charset="0"/>
              </a:rPr>
              <a:t>.</a:t>
            </a:r>
            <a:endParaRPr lang="en-US">
              <a:cs typeface="Calibri" panose="020F0502020204030204" pitchFamily="34" charset="0"/>
            </a:endParaRPr>
          </a:p>
          <a:p>
            <a:pPr marR="0" algn="just">
              <a:lnSpc>
                <a:spcPct val="150000"/>
              </a:lnSpc>
              <a:spcBef>
                <a:spcPts val="0"/>
              </a:spcBef>
              <a:spcAft>
                <a:spcPts val="0"/>
              </a:spcAft>
            </a:pPr>
            <a:endParaRPr lang="en-US">
              <a:solidFill>
                <a:srgbClr val="242424"/>
              </a:solidFill>
              <a:effectLst/>
              <a:latin typeface="+mn-lt"/>
              <a:ea typeface="Calibri" panose="020F0502020204030204" pitchFamily="34" charset="0"/>
              <a:cs typeface="Calibri" panose="020F0502020204030204" pitchFamily="34" charset="0"/>
            </a:endParaRPr>
          </a:p>
        </p:txBody>
      </p:sp>
      <p:pic>
        <p:nvPicPr>
          <p:cNvPr id="6152" name="Picture 14">
            <a:extLst>
              <a:ext uri="{FF2B5EF4-FFF2-40B4-BE49-F238E27FC236}">
                <a16:creationId xmlns:a16="http://schemas.microsoft.com/office/drawing/2014/main" id="{1E3C05DF-5007-4206-930E-E20DE1DC6E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0838" y="6383338"/>
            <a:ext cx="2392362"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Eckberg Lammers, P.C. | Attorneys/Legal Services">
            <a:extLst>
              <a:ext uri="{FF2B5EF4-FFF2-40B4-BE49-F238E27FC236}">
                <a16:creationId xmlns:a16="http://schemas.microsoft.com/office/drawing/2014/main" id="{C39CCC96-FE4F-BC0D-3B93-B6847EB359D9}"/>
              </a:ext>
            </a:extLst>
          </p:cNvPr>
          <p:cNvPicPr>
            <a:picLocks noChangeAspect="1"/>
          </p:cNvPicPr>
          <p:nvPr/>
        </p:nvPicPr>
        <p:blipFill>
          <a:blip r:embed="rId4"/>
          <a:stretch>
            <a:fillRect/>
          </a:stretch>
        </p:blipFill>
        <p:spPr>
          <a:xfrm>
            <a:off x="7180883" y="6226657"/>
            <a:ext cx="1827973" cy="522772"/>
          </a:xfrm>
          <a:prstGeom prst="rect">
            <a:avLst/>
          </a:prstGeom>
        </p:spPr>
      </p:pic>
    </p:spTree>
    <p:extLst>
      <p:ext uri="{BB962C8B-B14F-4D97-AF65-F5344CB8AC3E}">
        <p14:creationId xmlns:p14="http://schemas.microsoft.com/office/powerpoint/2010/main" val="27116978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20">
            <a:extLst>
              <a:ext uri="{FF2B5EF4-FFF2-40B4-BE49-F238E27FC236}">
                <a16:creationId xmlns:a16="http://schemas.microsoft.com/office/drawing/2014/main" id="{68844640-18E1-4D51-9B64-35EB3D9A60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8554" b="47281"/>
          <a:stretch>
            <a:fillRect/>
          </a:stretch>
        </p:blipFill>
        <p:spPr bwMode="auto">
          <a:xfrm>
            <a:off x="0" y="6121400"/>
            <a:ext cx="121920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 name="Title 1">
            <a:extLst>
              <a:ext uri="{FF2B5EF4-FFF2-40B4-BE49-F238E27FC236}">
                <a16:creationId xmlns:a16="http://schemas.microsoft.com/office/drawing/2014/main" id="{57D4A618-F4D3-4592-B26B-B21512C8AA95}"/>
              </a:ext>
            </a:extLst>
          </p:cNvPr>
          <p:cNvSpPr>
            <a:spLocks noGrp="1" noChangeArrowheads="1"/>
          </p:cNvSpPr>
          <p:nvPr>
            <p:ph type="ctrTitle"/>
          </p:nvPr>
        </p:nvSpPr>
        <p:spPr>
          <a:xfrm>
            <a:off x="1874824" y="331728"/>
            <a:ext cx="8681626" cy="776914"/>
          </a:xfrm>
        </p:spPr>
        <p:txBody>
          <a:bodyPr/>
          <a:lstStyle/>
          <a:p>
            <a:r>
              <a:rPr lang="en-US" sz="4000" b="1">
                <a:solidFill>
                  <a:srgbClr val="000000"/>
                </a:solidFill>
                <a:ea typeface="+mj-lt"/>
                <a:cs typeface="+mj-lt"/>
              </a:rPr>
              <a:t>What is the Corporate Transparency Act?</a:t>
            </a:r>
            <a:endParaRPr lang="en-US"/>
          </a:p>
        </p:txBody>
      </p:sp>
      <p:sp>
        <p:nvSpPr>
          <p:cNvPr id="6148" name="Slide Number Placeholder 12">
            <a:extLst>
              <a:ext uri="{FF2B5EF4-FFF2-40B4-BE49-F238E27FC236}">
                <a16:creationId xmlns:a16="http://schemas.microsoft.com/office/drawing/2014/main" id="{A3FFB612-3610-419F-AD01-657B6C8C469C}"/>
              </a:ext>
            </a:extLst>
          </p:cNvPr>
          <p:cNvSpPr>
            <a:spLocks noGrp="1" noChangeArrowheads="1"/>
          </p:cNvSpPr>
          <p:nvPr>
            <p:ph type="sldNum" sz="quarter" idx="12"/>
          </p:nvPr>
        </p:nvSpPr>
        <p:spPr bwMode="auto">
          <a:xfrm>
            <a:off x="160338" y="6383338"/>
            <a:ext cx="863600" cy="358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E15950E-1413-4A5C-8489-6F7ADF9F774D}" type="slidenum">
              <a:rPr lang="en-US" altLang="en-US">
                <a:solidFill>
                  <a:schemeClr val="bg1"/>
                </a:solidFill>
              </a:rPr>
              <a:pPr fontAlgn="base">
                <a:spcBef>
                  <a:spcPct val="0"/>
                </a:spcBef>
                <a:spcAft>
                  <a:spcPct val="0"/>
                </a:spcAft>
              </a:pPr>
              <a:t>6</a:t>
            </a:fld>
            <a:endParaRPr lang="en-US" altLang="en-US">
              <a:solidFill>
                <a:schemeClr val="bg1"/>
              </a:solidFill>
            </a:endParaRPr>
          </a:p>
        </p:txBody>
      </p:sp>
      <p:sp>
        <p:nvSpPr>
          <p:cNvPr id="6150" name="TextBox 18">
            <a:extLst>
              <a:ext uri="{FF2B5EF4-FFF2-40B4-BE49-F238E27FC236}">
                <a16:creationId xmlns:a16="http://schemas.microsoft.com/office/drawing/2014/main" id="{7210B1B5-FD19-41C9-BE00-A36E02C98F72}"/>
              </a:ext>
            </a:extLst>
          </p:cNvPr>
          <p:cNvSpPr txBox="1">
            <a:spLocks noChangeArrowheads="1"/>
          </p:cNvSpPr>
          <p:nvPr/>
        </p:nvSpPr>
        <p:spPr bwMode="auto">
          <a:xfrm>
            <a:off x="3436938" y="2811463"/>
            <a:ext cx="185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a:p>
        </p:txBody>
      </p:sp>
      <p:sp>
        <p:nvSpPr>
          <p:cNvPr id="6151" name="TextBox 22">
            <a:extLst>
              <a:ext uri="{FF2B5EF4-FFF2-40B4-BE49-F238E27FC236}">
                <a16:creationId xmlns:a16="http://schemas.microsoft.com/office/drawing/2014/main" id="{75C0EA0C-371E-4D8D-A5F0-FF79549532F1}"/>
              </a:ext>
            </a:extLst>
          </p:cNvPr>
          <p:cNvSpPr txBox="1">
            <a:spLocks noChangeArrowheads="1"/>
          </p:cNvSpPr>
          <p:nvPr/>
        </p:nvSpPr>
        <p:spPr bwMode="auto">
          <a:xfrm>
            <a:off x="544547" y="1379469"/>
            <a:ext cx="11067838" cy="5035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285750" indent="-285750">
              <a:lnSpc>
                <a:spcPct val="150000"/>
              </a:lnSpc>
              <a:buFont typeface="Arial"/>
              <a:buChar char="•"/>
            </a:pPr>
            <a:r>
              <a:rPr lang="en-US">
                <a:solidFill>
                  <a:srgbClr val="242424"/>
                </a:solidFill>
                <a:latin typeface="+mn-lt"/>
                <a:ea typeface="Calibri" panose="020F0502020204030204" pitchFamily="34" charset="0"/>
              </a:rPr>
              <a:t>The CTA falls under the Anti-Money Laundering Act of 2022</a:t>
            </a:r>
            <a:r>
              <a:rPr lang="en-US">
                <a:solidFill>
                  <a:srgbClr val="242424"/>
                </a:solidFill>
                <a:latin typeface="+mn-lt"/>
                <a:ea typeface="Calibri" panose="020F0502020204030204" pitchFamily="34" charset="0"/>
                <a:cs typeface="Calibri"/>
              </a:rPr>
              <a:t>.  It is administered by  the Financial Crimes Enforcement Network (FinCEN), a part of the U.S. Treasury Department.</a:t>
            </a:r>
            <a:endParaRPr lang="en-US">
              <a:cs typeface="Calibri" panose="020F0502020204030204" pitchFamily="34" charset="0"/>
            </a:endParaRPr>
          </a:p>
          <a:p>
            <a:pPr marL="285750" indent="-285750">
              <a:lnSpc>
                <a:spcPct val="150000"/>
              </a:lnSpc>
              <a:buFont typeface="Arial"/>
              <a:buChar char="•"/>
            </a:pPr>
            <a:endParaRPr lang="en-US">
              <a:solidFill>
                <a:srgbClr val="242424"/>
              </a:solidFill>
              <a:latin typeface="+mn-lt"/>
              <a:ea typeface="Calibri" panose="020F0502020204030204" pitchFamily="34" charset="0"/>
              <a:cs typeface="Calibri"/>
            </a:endParaRPr>
          </a:p>
          <a:p>
            <a:pPr marL="285750" indent="-285750">
              <a:lnSpc>
                <a:spcPct val="150000"/>
              </a:lnSpc>
              <a:buFont typeface="Arial"/>
              <a:buChar char="•"/>
            </a:pPr>
            <a:r>
              <a:rPr lang="en-US">
                <a:solidFill>
                  <a:srgbClr val="242424"/>
                </a:solidFill>
                <a:latin typeface="+mn-lt"/>
                <a:ea typeface="Calibri" panose="020F0502020204030204" pitchFamily="34" charset="0"/>
                <a:cs typeface="Calibri"/>
              </a:rPr>
              <a:t>The CTA is designed to improve </a:t>
            </a:r>
            <a:r>
              <a:rPr lang="en-US">
                <a:solidFill>
                  <a:srgbClr val="242424"/>
                </a:solidFill>
                <a:latin typeface="+mn-lt"/>
                <a:ea typeface="Calibri" panose="020F0502020204030204" pitchFamily="34" charset="0"/>
              </a:rPr>
              <a:t>business </a:t>
            </a:r>
            <a:r>
              <a:rPr lang="en-US">
                <a:solidFill>
                  <a:srgbClr val="242424"/>
                </a:solidFill>
                <a:latin typeface="+mn-lt"/>
                <a:ea typeface="Calibri" panose="020F0502020204030204" pitchFamily="34" charset="0"/>
                <a:cs typeface="Calibri"/>
              </a:rPr>
              <a:t>activity transparency through the reporting of Beneficial Ownership and is targeted to smaller businesses.</a:t>
            </a:r>
            <a:endParaRPr lang="en-US">
              <a:cs typeface="Calibri" panose="020F0502020204030204" pitchFamily="34" charset="0"/>
            </a:endParaRPr>
          </a:p>
          <a:p>
            <a:pPr marL="285750" indent="-285750">
              <a:lnSpc>
                <a:spcPct val="150000"/>
              </a:lnSpc>
              <a:buFont typeface="Arial"/>
              <a:buChar char="•"/>
            </a:pPr>
            <a:endParaRPr lang="en-US">
              <a:solidFill>
                <a:srgbClr val="242424"/>
              </a:solidFill>
              <a:latin typeface="+mn-lt"/>
              <a:ea typeface="Calibri" panose="020F0502020204030204" pitchFamily="34" charset="0"/>
              <a:cs typeface="Calibri"/>
            </a:endParaRPr>
          </a:p>
          <a:p>
            <a:pPr marL="285750" indent="-285750">
              <a:lnSpc>
                <a:spcPct val="150000"/>
              </a:lnSpc>
              <a:buFont typeface="Arial"/>
              <a:buChar char="•"/>
            </a:pPr>
            <a:r>
              <a:rPr lang="en-US">
                <a:solidFill>
                  <a:srgbClr val="242424"/>
                </a:solidFill>
                <a:latin typeface="+mn-lt"/>
                <a:ea typeface="Calibri" panose="020F0502020204030204" pitchFamily="34" charset="0"/>
                <a:cs typeface="Calibri"/>
              </a:rPr>
              <a:t>The CTA contains three elements:</a:t>
            </a:r>
            <a:endParaRPr lang="en-US">
              <a:cs typeface="Calibri" panose="020F0502020204030204" pitchFamily="34" charset="0"/>
            </a:endParaRPr>
          </a:p>
          <a:p>
            <a:pPr lvl="1" indent="0">
              <a:lnSpc>
                <a:spcPct val="150000"/>
              </a:lnSpc>
            </a:pPr>
            <a:r>
              <a:rPr lang="en-US">
                <a:solidFill>
                  <a:srgbClr val="242424"/>
                </a:solidFill>
                <a:latin typeface="+mn-lt"/>
                <a:ea typeface="Calibri" panose="020F0502020204030204" pitchFamily="34" charset="0"/>
                <a:cs typeface="Calibri"/>
              </a:rPr>
              <a:t>  1.  Who must file a Beneficial Ownership Report with FinCEN.</a:t>
            </a:r>
            <a:endParaRPr lang="en-US">
              <a:cs typeface="Calibri" panose="020F0502020204030204" pitchFamily="34" charset="0"/>
            </a:endParaRPr>
          </a:p>
          <a:p>
            <a:pPr lvl="1" indent="0">
              <a:lnSpc>
                <a:spcPct val="150000"/>
              </a:lnSpc>
            </a:pPr>
            <a:r>
              <a:rPr lang="en-US">
                <a:solidFill>
                  <a:srgbClr val="242424"/>
                </a:solidFill>
                <a:latin typeface="+mn-lt"/>
                <a:ea typeface="Calibri" panose="020F0502020204030204" pitchFamily="34" charset="0"/>
                <a:cs typeface="Calibri"/>
              </a:rPr>
              <a:t>  2.  What information must be included.</a:t>
            </a:r>
            <a:endParaRPr lang="en-US">
              <a:cs typeface="Calibri" panose="020F0502020204030204" pitchFamily="34" charset="0"/>
            </a:endParaRPr>
          </a:p>
          <a:p>
            <a:pPr lvl="1" indent="0">
              <a:lnSpc>
                <a:spcPct val="150000"/>
              </a:lnSpc>
            </a:pPr>
            <a:r>
              <a:rPr lang="en-US">
                <a:solidFill>
                  <a:srgbClr val="242424"/>
                </a:solidFill>
                <a:latin typeface="+mn-lt"/>
                <a:ea typeface="Calibri" panose="020F0502020204030204" pitchFamily="34" charset="0"/>
                <a:cs typeface="Calibri"/>
              </a:rPr>
              <a:t>  3.  When the report is due</a:t>
            </a:r>
            <a:r>
              <a:rPr lang="en-US">
                <a:solidFill>
                  <a:srgbClr val="242424"/>
                </a:solidFill>
                <a:effectLst/>
                <a:latin typeface="+mn-lt"/>
                <a:ea typeface="Calibri" panose="020F0502020204030204" pitchFamily="34" charset="0"/>
              </a:rPr>
              <a:t>.</a:t>
            </a:r>
            <a:endParaRPr lang="en-US">
              <a:cs typeface="Calibri" panose="020F0502020204030204" pitchFamily="34" charset="0"/>
            </a:endParaRPr>
          </a:p>
          <a:p>
            <a:pPr marL="1028700" lvl="1" indent="-285750">
              <a:lnSpc>
                <a:spcPct val="150000"/>
              </a:lnSpc>
              <a:buFont typeface="Courier New"/>
              <a:buChar char="o"/>
            </a:pPr>
            <a:endParaRPr lang="en-US">
              <a:solidFill>
                <a:srgbClr val="242424"/>
              </a:solidFill>
              <a:cs typeface="Calibri" panose="020F0502020204030204" pitchFamily="34" charset="0"/>
            </a:endParaRPr>
          </a:p>
          <a:p>
            <a:pPr marR="0" algn="just">
              <a:lnSpc>
                <a:spcPct val="150000"/>
              </a:lnSpc>
              <a:spcBef>
                <a:spcPts val="0"/>
              </a:spcBef>
              <a:spcAft>
                <a:spcPts val="0"/>
              </a:spcAft>
            </a:pPr>
            <a:endParaRPr lang="en-US">
              <a:solidFill>
                <a:srgbClr val="242424"/>
              </a:solidFill>
              <a:effectLst/>
              <a:latin typeface="+mn-lt"/>
              <a:ea typeface="Calibri" panose="020F0502020204030204" pitchFamily="34" charset="0"/>
              <a:cs typeface="Calibri" panose="020F0502020204030204" pitchFamily="34" charset="0"/>
            </a:endParaRPr>
          </a:p>
        </p:txBody>
      </p:sp>
      <p:pic>
        <p:nvPicPr>
          <p:cNvPr id="6152" name="Picture 14">
            <a:extLst>
              <a:ext uri="{FF2B5EF4-FFF2-40B4-BE49-F238E27FC236}">
                <a16:creationId xmlns:a16="http://schemas.microsoft.com/office/drawing/2014/main" id="{1E3C05DF-5007-4206-930E-E20DE1DC6E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0838" y="6383338"/>
            <a:ext cx="2392362"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Eckberg Lammers, P.C. | Attorneys/Legal Services">
            <a:extLst>
              <a:ext uri="{FF2B5EF4-FFF2-40B4-BE49-F238E27FC236}">
                <a16:creationId xmlns:a16="http://schemas.microsoft.com/office/drawing/2014/main" id="{F2A60561-6B21-8534-F2A3-F15FBE4C1F81}"/>
              </a:ext>
            </a:extLst>
          </p:cNvPr>
          <p:cNvPicPr>
            <a:picLocks noChangeAspect="1"/>
          </p:cNvPicPr>
          <p:nvPr/>
        </p:nvPicPr>
        <p:blipFill>
          <a:blip r:embed="rId4"/>
          <a:stretch>
            <a:fillRect/>
          </a:stretch>
        </p:blipFill>
        <p:spPr>
          <a:xfrm>
            <a:off x="7180883" y="6226657"/>
            <a:ext cx="1827973" cy="522772"/>
          </a:xfrm>
          <a:prstGeom prst="rect">
            <a:avLst/>
          </a:prstGeom>
        </p:spPr>
      </p:pic>
    </p:spTree>
    <p:extLst>
      <p:ext uri="{BB962C8B-B14F-4D97-AF65-F5344CB8AC3E}">
        <p14:creationId xmlns:p14="http://schemas.microsoft.com/office/powerpoint/2010/main" val="14787832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20">
            <a:extLst>
              <a:ext uri="{FF2B5EF4-FFF2-40B4-BE49-F238E27FC236}">
                <a16:creationId xmlns:a16="http://schemas.microsoft.com/office/drawing/2014/main" id="{68844640-18E1-4D51-9B64-35EB3D9A60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8554" b="47281"/>
          <a:stretch>
            <a:fillRect/>
          </a:stretch>
        </p:blipFill>
        <p:spPr bwMode="auto">
          <a:xfrm>
            <a:off x="0" y="6121400"/>
            <a:ext cx="121920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 name="Title 1">
            <a:extLst>
              <a:ext uri="{FF2B5EF4-FFF2-40B4-BE49-F238E27FC236}">
                <a16:creationId xmlns:a16="http://schemas.microsoft.com/office/drawing/2014/main" id="{57D4A618-F4D3-4592-B26B-B21512C8AA95}"/>
              </a:ext>
            </a:extLst>
          </p:cNvPr>
          <p:cNvSpPr>
            <a:spLocks noGrp="1" noChangeArrowheads="1"/>
          </p:cNvSpPr>
          <p:nvPr>
            <p:ph type="ctrTitle"/>
          </p:nvPr>
        </p:nvSpPr>
        <p:spPr>
          <a:xfrm>
            <a:off x="1874824" y="331728"/>
            <a:ext cx="8681626" cy="776914"/>
          </a:xfrm>
        </p:spPr>
        <p:txBody>
          <a:bodyPr/>
          <a:lstStyle/>
          <a:p>
            <a:r>
              <a:rPr lang="en-US" sz="4000" b="1">
                <a:solidFill>
                  <a:srgbClr val="000000"/>
                </a:solidFill>
                <a:ea typeface="+mj-lt"/>
                <a:cs typeface="+mj-lt"/>
              </a:rPr>
              <a:t>What is the Corporate Transparency Act?</a:t>
            </a:r>
            <a:endParaRPr lang="en-US"/>
          </a:p>
        </p:txBody>
      </p:sp>
      <p:sp>
        <p:nvSpPr>
          <p:cNvPr id="6148" name="Slide Number Placeholder 12">
            <a:extLst>
              <a:ext uri="{FF2B5EF4-FFF2-40B4-BE49-F238E27FC236}">
                <a16:creationId xmlns:a16="http://schemas.microsoft.com/office/drawing/2014/main" id="{A3FFB612-3610-419F-AD01-657B6C8C469C}"/>
              </a:ext>
            </a:extLst>
          </p:cNvPr>
          <p:cNvSpPr>
            <a:spLocks noGrp="1" noChangeArrowheads="1"/>
          </p:cNvSpPr>
          <p:nvPr>
            <p:ph type="sldNum" sz="quarter" idx="12"/>
          </p:nvPr>
        </p:nvSpPr>
        <p:spPr bwMode="auto">
          <a:xfrm>
            <a:off x="160338" y="6383338"/>
            <a:ext cx="863600" cy="358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E15950E-1413-4A5C-8489-6F7ADF9F774D}" type="slidenum">
              <a:rPr lang="en-US" altLang="en-US">
                <a:solidFill>
                  <a:schemeClr val="bg1"/>
                </a:solidFill>
              </a:rPr>
              <a:pPr fontAlgn="base">
                <a:spcBef>
                  <a:spcPct val="0"/>
                </a:spcBef>
                <a:spcAft>
                  <a:spcPct val="0"/>
                </a:spcAft>
              </a:pPr>
              <a:t>7</a:t>
            </a:fld>
            <a:endParaRPr lang="en-US" altLang="en-US">
              <a:solidFill>
                <a:schemeClr val="bg1"/>
              </a:solidFill>
            </a:endParaRPr>
          </a:p>
        </p:txBody>
      </p:sp>
      <p:sp>
        <p:nvSpPr>
          <p:cNvPr id="6150" name="TextBox 18">
            <a:extLst>
              <a:ext uri="{FF2B5EF4-FFF2-40B4-BE49-F238E27FC236}">
                <a16:creationId xmlns:a16="http://schemas.microsoft.com/office/drawing/2014/main" id="{7210B1B5-FD19-41C9-BE00-A36E02C98F72}"/>
              </a:ext>
            </a:extLst>
          </p:cNvPr>
          <p:cNvSpPr txBox="1">
            <a:spLocks noChangeArrowheads="1"/>
          </p:cNvSpPr>
          <p:nvPr/>
        </p:nvSpPr>
        <p:spPr bwMode="auto">
          <a:xfrm>
            <a:off x="3436938" y="2811463"/>
            <a:ext cx="185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a:p>
        </p:txBody>
      </p:sp>
      <p:pic>
        <p:nvPicPr>
          <p:cNvPr id="6152" name="Picture 14">
            <a:extLst>
              <a:ext uri="{FF2B5EF4-FFF2-40B4-BE49-F238E27FC236}">
                <a16:creationId xmlns:a16="http://schemas.microsoft.com/office/drawing/2014/main" id="{1E3C05DF-5007-4206-930E-E20DE1DC6E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0838" y="6383338"/>
            <a:ext cx="2392362"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text on a white background&#10;&#10;Description automatically generated">
            <a:extLst>
              <a:ext uri="{FF2B5EF4-FFF2-40B4-BE49-F238E27FC236}">
                <a16:creationId xmlns:a16="http://schemas.microsoft.com/office/drawing/2014/main" id="{9FBE724C-9A1E-5C6E-D6CE-1E8914C8E604}"/>
              </a:ext>
            </a:extLst>
          </p:cNvPr>
          <p:cNvPicPr>
            <a:picLocks noChangeAspect="1"/>
          </p:cNvPicPr>
          <p:nvPr/>
        </p:nvPicPr>
        <p:blipFill>
          <a:blip r:embed="rId4"/>
          <a:stretch>
            <a:fillRect/>
          </a:stretch>
        </p:blipFill>
        <p:spPr>
          <a:xfrm>
            <a:off x="870225" y="1889035"/>
            <a:ext cx="10860156" cy="2582973"/>
          </a:xfrm>
          <a:prstGeom prst="rect">
            <a:avLst/>
          </a:prstGeom>
        </p:spPr>
      </p:pic>
      <p:pic>
        <p:nvPicPr>
          <p:cNvPr id="4" name="Picture 3" descr="Eckberg Lammers, P.C. | Attorneys/Legal Services">
            <a:extLst>
              <a:ext uri="{FF2B5EF4-FFF2-40B4-BE49-F238E27FC236}">
                <a16:creationId xmlns:a16="http://schemas.microsoft.com/office/drawing/2014/main" id="{019C8FA7-1A55-92AC-A21C-0F79A7132750}"/>
              </a:ext>
            </a:extLst>
          </p:cNvPr>
          <p:cNvPicPr>
            <a:picLocks noChangeAspect="1"/>
          </p:cNvPicPr>
          <p:nvPr/>
        </p:nvPicPr>
        <p:blipFill>
          <a:blip r:embed="rId5"/>
          <a:stretch>
            <a:fillRect/>
          </a:stretch>
        </p:blipFill>
        <p:spPr>
          <a:xfrm>
            <a:off x="7180883" y="6226657"/>
            <a:ext cx="1827973" cy="522772"/>
          </a:xfrm>
          <a:prstGeom prst="rect">
            <a:avLst/>
          </a:prstGeom>
        </p:spPr>
      </p:pic>
    </p:spTree>
    <p:extLst>
      <p:ext uri="{BB962C8B-B14F-4D97-AF65-F5344CB8AC3E}">
        <p14:creationId xmlns:p14="http://schemas.microsoft.com/office/powerpoint/2010/main" val="41816355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20">
            <a:extLst>
              <a:ext uri="{FF2B5EF4-FFF2-40B4-BE49-F238E27FC236}">
                <a16:creationId xmlns:a16="http://schemas.microsoft.com/office/drawing/2014/main" id="{68844640-18E1-4D51-9B64-35EB3D9A60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8554" b="47281"/>
          <a:stretch>
            <a:fillRect/>
          </a:stretch>
        </p:blipFill>
        <p:spPr bwMode="auto">
          <a:xfrm>
            <a:off x="0" y="6121400"/>
            <a:ext cx="121920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 name="Title 1">
            <a:extLst>
              <a:ext uri="{FF2B5EF4-FFF2-40B4-BE49-F238E27FC236}">
                <a16:creationId xmlns:a16="http://schemas.microsoft.com/office/drawing/2014/main" id="{57D4A618-F4D3-4592-B26B-B21512C8AA95}"/>
              </a:ext>
            </a:extLst>
          </p:cNvPr>
          <p:cNvSpPr>
            <a:spLocks noGrp="1" noChangeArrowheads="1"/>
          </p:cNvSpPr>
          <p:nvPr>
            <p:ph type="ctrTitle"/>
          </p:nvPr>
        </p:nvSpPr>
        <p:spPr>
          <a:xfrm>
            <a:off x="1874824" y="331728"/>
            <a:ext cx="8681626" cy="776914"/>
          </a:xfrm>
        </p:spPr>
        <p:txBody>
          <a:bodyPr/>
          <a:lstStyle/>
          <a:p>
            <a:r>
              <a:rPr lang="en-US" sz="4000" b="1">
                <a:solidFill>
                  <a:srgbClr val="000000"/>
                </a:solidFill>
                <a:ea typeface="+mj-lt"/>
                <a:cs typeface="+mj-lt"/>
              </a:rPr>
              <a:t>What is the Corporate Transparency Act?</a:t>
            </a:r>
            <a:endParaRPr lang="en-US"/>
          </a:p>
        </p:txBody>
      </p:sp>
      <p:sp>
        <p:nvSpPr>
          <p:cNvPr id="6148" name="Slide Number Placeholder 12">
            <a:extLst>
              <a:ext uri="{FF2B5EF4-FFF2-40B4-BE49-F238E27FC236}">
                <a16:creationId xmlns:a16="http://schemas.microsoft.com/office/drawing/2014/main" id="{A3FFB612-3610-419F-AD01-657B6C8C469C}"/>
              </a:ext>
            </a:extLst>
          </p:cNvPr>
          <p:cNvSpPr>
            <a:spLocks noGrp="1" noChangeArrowheads="1"/>
          </p:cNvSpPr>
          <p:nvPr>
            <p:ph type="sldNum" sz="quarter" idx="12"/>
          </p:nvPr>
        </p:nvSpPr>
        <p:spPr bwMode="auto">
          <a:xfrm>
            <a:off x="160338" y="6383338"/>
            <a:ext cx="863600" cy="358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E15950E-1413-4A5C-8489-6F7ADF9F774D}" type="slidenum">
              <a:rPr lang="en-US" altLang="en-US">
                <a:solidFill>
                  <a:schemeClr val="bg1"/>
                </a:solidFill>
              </a:rPr>
              <a:pPr fontAlgn="base">
                <a:spcBef>
                  <a:spcPct val="0"/>
                </a:spcBef>
                <a:spcAft>
                  <a:spcPct val="0"/>
                </a:spcAft>
              </a:pPr>
              <a:t>8</a:t>
            </a:fld>
            <a:endParaRPr lang="en-US" altLang="en-US">
              <a:solidFill>
                <a:schemeClr val="bg1"/>
              </a:solidFill>
            </a:endParaRPr>
          </a:p>
        </p:txBody>
      </p:sp>
      <p:sp>
        <p:nvSpPr>
          <p:cNvPr id="6150" name="TextBox 18">
            <a:extLst>
              <a:ext uri="{FF2B5EF4-FFF2-40B4-BE49-F238E27FC236}">
                <a16:creationId xmlns:a16="http://schemas.microsoft.com/office/drawing/2014/main" id="{7210B1B5-FD19-41C9-BE00-A36E02C98F72}"/>
              </a:ext>
            </a:extLst>
          </p:cNvPr>
          <p:cNvSpPr txBox="1">
            <a:spLocks noChangeArrowheads="1"/>
          </p:cNvSpPr>
          <p:nvPr/>
        </p:nvSpPr>
        <p:spPr bwMode="auto">
          <a:xfrm>
            <a:off x="3436938" y="2811463"/>
            <a:ext cx="185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a:p>
        </p:txBody>
      </p:sp>
      <p:sp>
        <p:nvSpPr>
          <p:cNvPr id="6151" name="TextBox 22">
            <a:extLst>
              <a:ext uri="{FF2B5EF4-FFF2-40B4-BE49-F238E27FC236}">
                <a16:creationId xmlns:a16="http://schemas.microsoft.com/office/drawing/2014/main" id="{75C0EA0C-371E-4D8D-A5F0-FF79549532F1}"/>
              </a:ext>
            </a:extLst>
          </p:cNvPr>
          <p:cNvSpPr txBox="1">
            <a:spLocks noChangeArrowheads="1"/>
          </p:cNvSpPr>
          <p:nvPr/>
        </p:nvSpPr>
        <p:spPr bwMode="auto">
          <a:xfrm>
            <a:off x="544547" y="1379469"/>
            <a:ext cx="11067838" cy="2957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285750" indent="-285750">
              <a:lnSpc>
                <a:spcPct val="150000"/>
              </a:lnSpc>
              <a:buFont typeface="Arial"/>
              <a:buChar char="•"/>
            </a:pPr>
            <a:r>
              <a:rPr lang="en-US">
                <a:solidFill>
                  <a:srgbClr val="242424"/>
                </a:solidFill>
                <a:latin typeface="+mn-lt"/>
                <a:ea typeface="Calibri"/>
              </a:rPr>
              <a:t>According</a:t>
            </a:r>
            <a:r>
              <a:rPr lang="en-US">
                <a:solidFill>
                  <a:srgbClr val="242424"/>
                </a:solidFill>
                <a:latin typeface="+mn-lt"/>
                <a:ea typeface="Calibri"/>
                <a:cs typeface="Calibri"/>
              </a:rPr>
              <a:t> to a recent </a:t>
            </a:r>
            <a:r>
              <a:rPr lang="en-US">
                <a:solidFill>
                  <a:schemeClr val="accent2"/>
                </a:solidFill>
                <a:latin typeface="+mn-lt"/>
                <a:ea typeface="Calibri"/>
                <a:cs typeface="Calibri"/>
                <a:hlinkClick r:id="rId3">
                  <a:extLst>
                    <a:ext uri="{A12FA001-AC4F-418D-AE19-62706E023703}">
                      <ahyp:hlinkClr xmlns:ahyp="http://schemas.microsoft.com/office/drawing/2018/hyperlinkcolor" val="tx"/>
                    </a:ext>
                  </a:extLst>
                </a:hlinkClick>
              </a:rPr>
              <a:t>Small Business Administration</a:t>
            </a:r>
            <a:r>
              <a:rPr lang="en-US">
                <a:solidFill>
                  <a:srgbClr val="242424"/>
                </a:solidFill>
                <a:latin typeface="+mn-lt"/>
                <a:ea typeface="Calibri"/>
                <a:cs typeface="Calibri"/>
              </a:rPr>
              <a:t> report, </a:t>
            </a:r>
            <a:r>
              <a:rPr lang="en-US" b="1">
                <a:solidFill>
                  <a:srgbClr val="242424"/>
                </a:solidFill>
                <a:latin typeface="+mn-lt"/>
                <a:ea typeface="Calibri"/>
                <a:cs typeface="Calibri"/>
              </a:rPr>
              <a:t>27,104,006 small businesses were termed “</a:t>
            </a:r>
            <a:r>
              <a:rPr lang="en-US" b="1" err="1">
                <a:solidFill>
                  <a:srgbClr val="242424"/>
                </a:solidFill>
                <a:latin typeface="+mn-lt"/>
                <a:ea typeface="Calibri"/>
                <a:cs typeface="Calibri"/>
              </a:rPr>
              <a:t>nonemployer</a:t>
            </a:r>
            <a:r>
              <a:rPr lang="en-US" b="1">
                <a:solidFill>
                  <a:srgbClr val="242424"/>
                </a:solidFill>
                <a:latin typeface="+mn-lt"/>
                <a:ea typeface="Calibri"/>
                <a:cs typeface="Calibri"/>
              </a:rPr>
              <a:t> firms” and had no employees</a:t>
            </a:r>
            <a:r>
              <a:rPr lang="en-US">
                <a:solidFill>
                  <a:srgbClr val="242424"/>
                </a:solidFill>
                <a:latin typeface="+mn-lt"/>
                <a:ea typeface="Calibri"/>
                <a:cs typeface="Calibri"/>
              </a:rPr>
              <a:t>. The CTA is designed to improve </a:t>
            </a:r>
            <a:r>
              <a:rPr lang="en-US">
                <a:solidFill>
                  <a:srgbClr val="242424"/>
                </a:solidFill>
                <a:latin typeface="+mn-lt"/>
                <a:ea typeface="Calibri"/>
              </a:rPr>
              <a:t>business </a:t>
            </a:r>
            <a:r>
              <a:rPr lang="en-US">
                <a:solidFill>
                  <a:srgbClr val="242424"/>
                </a:solidFill>
                <a:latin typeface="+mn-lt"/>
                <a:ea typeface="Calibri"/>
                <a:cs typeface="Calibri"/>
              </a:rPr>
              <a:t>activity transparency through the reporting of Beneficial Ownership Information (BOI) and is particularly targeted to these smaller businesses.</a:t>
            </a:r>
            <a:endParaRPr lang="en-US">
              <a:ea typeface="Calibri"/>
              <a:cs typeface="Calibri" panose="020F0502020204030204" pitchFamily="34" charset="0"/>
            </a:endParaRPr>
          </a:p>
          <a:p>
            <a:pPr marL="285750" indent="-285750">
              <a:lnSpc>
                <a:spcPct val="150000"/>
              </a:lnSpc>
              <a:buFont typeface="Arial"/>
              <a:buChar char="•"/>
            </a:pPr>
            <a:endParaRPr lang="en-US">
              <a:solidFill>
                <a:srgbClr val="242424"/>
              </a:solidFill>
              <a:cs typeface="Calibri" panose="020F0502020204030204" pitchFamily="34" charset="0"/>
            </a:endParaRPr>
          </a:p>
          <a:p>
            <a:pPr marL="1028700" lvl="1" indent="-285750">
              <a:lnSpc>
                <a:spcPct val="150000"/>
              </a:lnSpc>
              <a:buFont typeface="Courier New"/>
              <a:buChar char="o"/>
            </a:pPr>
            <a:endParaRPr lang="en-US">
              <a:solidFill>
                <a:srgbClr val="242424"/>
              </a:solidFill>
              <a:cs typeface="Calibri" panose="020F0502020204030204" pitchFamily="34" charset="0"/>
            </a:endParaRPr>
          </a:p>
          <a:p>
            <a:pPr marR="0" algn="just">
              <a:lnSpc>
                <a:spcPct val="150000"/>
              </a:lnSpc>
              <a:spcBef>
                <a:spcPts val="0"/>
              </a:spcBef>
              <a:spcAft>
                <a:spcPts val="0"/>
              </a:spcAft>
            </a:pPr>
            <a:endParaRPr lang="en-US">
              <a:solidFill>
                <a:srgbClr val="242424"/>
              </a:solidFill>
              <a:effectLst/>
              <a:latin typeface="+mn-lt"/>
              <a:ea typeface="Calibri" panose="020F0502020204030204" pitchFamily="34" charset="0"/>
              <a:cs typeface="Calibri" panose="020F0502020204030204" pitchFamily="34" charset="0"/>
            </a:endParaRPr>
          </a:p>
        </p:txBody>
      </p:sp>
      <p:pic>
        <p:nvPicPr>
          <p:cNvPr id="6152" name="Picture 14">
            <a:extLst>
              <a:ext uri="{FF2B5EF4-FFF2-40B4-BE49-F238E27FC236}">
                <a16:creationId xmlns:a16="http://schemas.microsoft.com/office/drawing/2014/main" id="{1E3C05DF-5007-4206-930E-E20DE1DC6E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40838" y="6383338"/>
            <a:ext cx="2392362"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Eckberg Lammers, P.C. | Attorneys/Legal Services">
            <a:extLst>
              <a:ext uri="{FF2B5EF4-FFF2-40B4-BE49-F238E27FC236}">
                <a16:creationId xmlns:a16="http://schemas.microsoft.com/office/drawing/2014/main" id="{1D99F2A2-EA83-1707-046B-870D1D830866}"/>
              </a:ext>
            </a:extLst>
          </p:cNvPr>
          <p:cNvPicPr>
            <a:picLocks noChangeAspect="1"/>
          </p:cNvPicPr>
          <p:nvPr/>
        </p:nvPicPr>
        <p:blipFill>
          <a:blip r:embed="rId5"/>
          <a:stretch>
            <a:fillRect/>
          </a:stretch>
        </p:blipFill>
        <p:spPr>
          <a:xfrm>
            <a:off x="7180883" y="6226657"/>
            <a:ext cx="1827973" cy="522772"/>
          </a:xfrm>
          <a:prstGeom prst="rect">
            <a:avLst/>
          </a:prstGeom>
        </p:spPr>
      </p:pic>
    </p:spTree>
    <p:extLst>
      <p:ext uri="{BB962C8B-B14F-4D97-AF65-F5344CB8AC3E}">
        <p14:creationId xmlns:p14="http://schemas.microsoft.com/office/powerpoint/2010/main" val="31867340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20">
            <a:extLst>
              <a:ext uri="{FF2B5EF4-FFF2-40B4-BE49-F238E27FC236}">
                <a16:creationId xmlns:a16="http://schemas.microsoft.com/office/drawing/2014/main" id="{68844640-18E1-4D51-9B64-35EB3D9A60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8554" b="47281"/>
          <a:stretch>
            <a:fillRect/>
          </a:stretch>
        </p:blipFill>
        <p:spPr bwMode="auto">
          <a:xfrm>
            <a:off x="0" y="6121400"/>
            <a:ext cx="121920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 name="Title 1">
            <a:extLst>
              <a:ext uri="{FF2B5EF4-FFF2-40B4-BE49-F238E27FC236}">
                <a16:creationId xmlns:a16="http://schemas.microsoft.com/office/drawing/2014/main" id="{57D4A618-F4D3-4592-B26B-B21512C8AA95}"/>
              </a:ext>
            </a:extLst>
          </p:cNvPr>
          <p:cNvSpPr>
            <a:spLocks noGrp="1" noChangeArrowheads="1"/>
          </p:cNvSpPr>
          <p:nvPr>
            <p:ph type="ctrTitle"/>
          </p:nvPr>
        </p:nvSpPr>
        <p:spPr>
          <a:xfrm>
            <a:off x="1223259" y="177119"/>
            <a:ext cx="9752843" cy="776914"/>
          </a:xfrm>
        </p:spPr>
        <p:txBody>
          <a:bodyPr/>
          <a:lstStyle/>
          <a:p>
            <a:r>
              <a:rPr lang="en-US" sz="4000" b="1">
                <a:solidFill>
                  <a:srgbClr val="000000"/>
                </a:solidFill>
                <a:ea typeface="+mj-lt"/>
                <a:cs typeface="+mj-lt"/>
              </a:rPr>
              <a:t>Who Must File a Beneficial Ownership Report?</a:t>
            </a:r>
            <a:endParaRPr lang="en-US"/>
          </a:p>
        </p:txBody>
      </p:sp>
      <p:sp>
        <p:nvSpPr>
          <p:cNvPr id="6148" name="Slide Number Placeholder 12">
            <a:extLst>
              <a:ext uri="{FF2B5EF4-FFF2-40B4-BE49-F238E27FC236}">
                <a16:creationId xmlns:a16="http://schemas.microsoft.com/office/drawing/2014/main" id="{A3FFB612-3610-419F-AD01-657B6C8C469C}"/>
              </a:ext>
            </a:extLst>
          </p:cNvPr>
          <p:cNvSpPr>
            <a:spLocks noGrp="1" noChangeArrowheads="1"/>
          </p:cNvSpPr>
          <p:nvPr>
            <p:ph type="sldNum" sz="quarter" idx="12"/>
          </p:nvPr>
        </p:nvSpPr>
        <p:spPr bwMode="auto">
          <a:xfrm>
            <a:off x="160338" y="6383338"/>
            <a:ext cx="863600" cy="358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E15950E-1413-4A5C-8489-6F7ADF9F774D}" type="slidenum">
              <a:rPr lang="en-US" altLang="en-US">
                <a:solidFill>
                  <a:schemeClr val="bg1"/>
                </a:solidFill>
              </a:rPr>
              <a:pPr fontAlgn="base">
                <a:spcBef>
                  <a:spcPct val="0"/>
                </a:spcBef>
                <a:spcAft>
                  <a:spcPct val="0"/>
                </a:spcAft>
              </a:pPr>
              <a:t>9</a:t>
            </a:fld>
            <a:endParaRPr lang="en-US" altLang="en-US">
              <a:solidFill>
                <a:schemeClr val="bg1"/>
              </a:solidFill>
            </a:endParaRPr>
          </a:p>
        </p:txBody>
      </p:sp>
      <p:sp>
        <p:nvSpPr>
          <p:cNvPr id="6150" name="TextBox 18">
            <a:extLst>
              <a:ext uri="{FF2B5EF4-FFF2-40B4-BE49-F238E27FC236}">
                <a16:creationId xmlns:a16="http://schemas.microsoft.com/office/drawing/2014/main" id="{7210B1B5-FD19-41C9-BE00-A36E02C98F72}"/>
              </a:ext>
            </a:extLst>
          </p:cNvPr>
          <p:cNvSpPr txBox="1">
            <a:spLocks noChangeArrowheads="1"/>
          </p:cNvSpPr>
          <p:nvPr/>
        </p:nvSpPr>
        <p:spPr bwMode="auto">
          <a:xfrm>
            <a:off x="3436938" y="2811463"/>
            <a:ext cx="185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a:p>
        </p:txBody>
      </p:sp>
      <p:sp>
        <p:nvSpPr>
          <p:cNvPr id="6151" name="TextBox 22">
            <a:extLst>
              <a:ext uri="{FF2B5EF4-FFF2-40B4-BE49-F238E27FC236}">
                <a16:creationId xmlns:a16="http://schemas.microsoft.com/office/drawing/2014/main" id="{75C0EA0C-371E-4D8D-A5F0-FF79549532F1}"/>
              </a:ext>
            </a:extLst>
          </p:cNvPr>
          <p:cNvSpPr txBox="1">
            <a:spLocks noChangeArrowheads="1"/>
          </p:cNvSpPr>
          <p:nvPr/>
        </p:nvSpPr>
        <p:spPr bwMode="auto">
          <a:xfrm>
            <a:off x="356809" y="981904"/>
            <a:ext cx="11067838" cy="5204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150000"/>
              </a:lnSpc>
            </a:pPr>
            <a:r>
              <a:rPr lang="en-US" sz="1400" dirty="0">
                <a:solidFill>
                  <a:srgbClr val="242424"/>
                </a:solidFill>
                <a:latin typeface="Calibri"/>
                <a:cs typeface="Calibri"/>
              </a:rPr>
              <a:t>Reporting companies are identified as either domestic or foreign:</a:t>
            </a:r>
            <a:endParaRPr lang="en-US" dirty="0">
              <a:ea typeface="Calibri"/>
              <a:cs typeface="Calibri"/>
            </a:endParaRPr>
          </a:p>
          <a:p>
            <a:pPr marL="1028700" lvl="1" indent="-285750">
              <a:lnSpc>
                <a:spcPct val="150000"/>
              </a:lnSpc>
              <a:buFont typeface="Arial"/>
              <a:buChar char="•"/>
            </a:pPr>
            <a:r>
              <a:rPr lang="en-US" sz="1400" dirty="0">
                <a:solidFill>
                  <a:srgbClr val="242424"/>
                </a:solidFill>
                <a:latin typeface="Calibri"/>
                <a:cs typeface="Calibri"/>
              </a:rPr>
              <a:t>Domestic reporting companies are corporations, LLPs, or any other entity created by the filing of a document with a secretary of state or any similar office under the law of a state or Indian tribe.</a:t>
            </a:r>
            <a:endParaRPr lang="en-US" sz="1400" dirty="0">
              <a:latin typeface="Calibri"/>
              <a:ea typeface="Calibri"/>
              <a:cs typeface="Calibri"/>
            </a:endParaRPr>
          </a:p>
          <a:p>
            <a:pPr marL="1028700" lvl="1" indent="-285750">
              <a:lnSpc>
                <a:spcPct val="150000"/>
              </a:lnSpc>
              <a:buFont typeface="Arial"/>
              <a:buChar char="•"/>
            </a:pPr>
            <a:r>
              <a:rPr lang="en-US" sz="1400" dirty="0">
                <a:solidFill>
                  <a:srgbClr val="242424"/>
                </a:solidFill>
                <a:latin typeface="Calibri"/>
                <a:cs typeface="Calibri"/>
              </a:rPr>
              <a:t>Foreign reporting companies are a corporation, LLCs, or other entity formed under the law of a foreign country that is registered to do business in any state or tribal jurisdiction by the filing of a document with a secretary of state or any similar office. Sole-proprietorships that don’t use a single-member LLC are not considered a reporting company.</a:t>
            </a:r>
            <a:endParaRPr lang="en-US" sz="1400" dirty="0">
              <a:latin typeface="Calibri"/>
              <a:ea typeface="Calibri"/>
              <a:cs typeface="Calibri"/>
            </a:endParaRPr>
          </a:p>
          <a:p>
            <a:pPr>
              <a:lnSpc>
                <a:spcPct val="150000"/>
              </a:lnSpc>
            </a:pPr>
            <a:r>
              <a:rPr lang="en-US" sz="1400" dirty="0">
                <a:solidFill>
                  <a:srgbClr val="242424"/>
                </a:solidFill>
                <a:latin typeface="Calibri"/>
                <a:cs typeface="Calibri"/>
              </a:rPr>
              <a:t>Reporting companies typically include:</a:t>
            </a:r>
            <a:endParaRPr lang="en-US" sz="1400" dirty="0">
              <a:latin typeface="Calibri"/>
              <a:ea typeface="Calibri"/>
              <a:cs typeface="Calibri"/>
            </a:endParaRPr>
          </a:p>
          <a:p>
            <a:pPr marL="1028700" lvl="1">
              <a:lnSpc>
                <a:spcPct val="150000"/>
              </a:lnSpc>
              <a:buFont typeface="Arial"/>
              <a:buChar char="•"/>
            </a:pPr>
            <a:r>
              <a:rPr lang="en-US" sz="1400" dirty="0">
                <a:solidFill>
                  <a:srgbClr val="242424"/>
                </a:solidFill>
                <a:latin typeface="Calibri"/>
                <a:cs typeface="Calibri"/>
              </a:rPr>
              <a:t>Limited liability partnerships</a:t>
            </a:r>
            <a:endParaRPr lang="en-US" sz="1400" dirty="0">
              <a:latin typeface="Calibri"/>
              <a:ea typeface="Calibri"/>
              <a:cs typeface="Calibri"/>
            </a:endParaRPr>
          </a:p>
          <a:p>
            <a:pPr marL="1028700" lvl="1">
              <a:lnSpc>
                <a:spcPct val="150000"/>
              </a:lnSpc>
              <a:buFont typeface="Arial"/>
              <a:buChar char="•"/>
            </a:pPr>
            <a:r>
              <a:rPr lang="en-US" sz="1400" dirty="0">
                <a:solidFill>
                  <a:srgbClr val="242424"/>
                </a:solidFill>
                <a:latin typeface="Calibri"/>
                <a:cs typeface="Calibri"/>
              </a:rPr>
              <a:t>Limited liability limited partnerships</a:t>
            </a:r>
            <a:endParaRPr lang="en-US" sz="1400" dirty="0">
              <a:latin typeface="Calibri"/>
              <a:ea typeface="Calibri"/>
              <a:cs typeface="Calibri"/>
            </a:endParaRPr>
          </a:p>
          <a:p>
            <a:pPr marL="1028700" lvl="1">
              <a:lnSpc>
                <a:spcPct val="150000"/>
              </a:lnSpc>
              <a:buFont typeface="Arial"/>
              <a:buChar char="•"/>
            </a:pPr>
            <a:r>
              <a:rPr lang="en-US" sz="1400" dirty="0">
                <a:solidFill>
                  <a:srgbClr val="242424"/>
                </a:solidFill>
                <a:latin typeface="Calibri"/>
                <a:cs typeface="Calibri"/>
              </a:rPr>
              <a:t>Business trusts</a:t>
            </a:r>
            <a:endParaRPr lang="en-US" sz="1400" dirty="0">
              <a:latin typeface="Calibri"/>
              <a:ea typeface="Calibri"/>
              <a:cs typeface="Calibri"/>
            </a:endParaRPr>
          </a:p>
          <a:p>
            <a:pPr marL="1028700" lvl="1">
              <a:lnSpc>
                <a:spcPct val="150000"/>
              </a:lnSpc>
              <a:buFont typeface="Arial"/>
              <a:buChar char="•"/>
            </a:pPr>
            <a:r>
              <a:rPr lang="en-US" sz="1400" dirty="0">
                <a:solidFill>
                  <a:srgbClr val="242424"/>
                </a:solidFill>
                <a:latin typeface="Calibri"/>
                <a:cs typeface="Calibri"/>
              </a:rPr>
              <a:t>Most limited partnerships, where entities are generally created by a filing with a secretary of state or similar office.</a:t>
            </a:r>
            <a:endParaRPr lang="en-US" sz="1400" dirty="0">
              <a:solidFill>
                <a:srgbClr val="000000"/>
              </a:solidFill>
              <a:latin typeface="Calibri"/>
              <a:ea typeface="Calibri"/>
              <a:cs typeface="Calibri"/>
            </a:endParaRPr>
          </a:p>
          <a:p>
            <a:pPr marL="285750" indent="-285750">
              <a:lnSpc>
                <a:spcPct val="150000"/>
              </a:lnSpc>
              <a:buFont typeface="Arial"/>
              <a:buChar char="•"/>
            </a:pPr>
            <a:endParaRPr lang="en-US" sz="1400" dirty="0">
              <a:solidFill>
                <a:srgbClr val="242424"/>
              </a:solidFill>
              <a:latin typeface="Calibri"/>
              <a:ea typeface="Calibri"/>
              <a:cs typeface="Calibri"/>
            </a:endParaRPr>
          </a:p>
          <a:p>
            <a:r>
              <a:rPr lang="en-US" sz="1400" dirty="0">
                <a:solidFill>
                  <a:srgbClr val="242424"/>
                </a:solidFill>
                <a:latin typeface="Calibri"/>
                <a:cs typeface="Calibri"/>
              </a:rPr>
              <a:t>Exemptions include securities issuers, domestic governmental authorities, banks, and many more that don’t fall into the above categories.</a:t>
            </a:r>
            <a:endParaRPr lang="en-US" sz="1400" dirty="0">
              <a:latin typeface="Calibri"/>
              <a:ea typeface="Calibri"/>
              <a:cs typeface="Calibri"/>
            </a:endParaRPr>
          </a:p>
          <a:p>
            <a:endParaRPr lang="en-US" sz="1400" dirty="0">
              <a:solidFill>
                <a:srgbClr val="242424"/>
              </a:solidFill>
              <a:latin typeface="Calibri"/>
              <a:ea typeface="Calibri"/>
              <a:cs typeface="Calibri"/>
            </a:endParaRPr>
          </a:p>
          <a:p>
            <a:r>
              <a:rPr lang="en-US" sz="1400" dirty="0">
                <a:solidFill>
                  <a:srgbClr val="242424"/>
                </a:solidFill>
                <a:latin typeface="Calibri"/>
                <a:cs typeface="Calibri"/>
              </a:rPr>
              <a:t>It is also important to note that if your CPA or Attorney assisted in the setup of your Reporting Company, they will be required to file the same reports as well.</a:t>
            </a:r>
            <a:endParaRPr lang="en-US" dirty="0">
              <a:solidFill>
                <a:srgbClr val="242424"/>
              </a:solidFill>
              <a:ea typeface="Calibri" panose="020F0502020204030204" pitchFamily="34" charset="0"/>
              <a:cs typeface="Calibri" panose="020F0502020204030204" pitchFamily="34" charset="0"/>
            </a:endParaRPr>
          </a:p>
          <a:p>
            <a:pPr marR="0" algn="just">
              <a:lnSpc>
                <a:spcPct val="150000"/>
              </a:lnSpc>
              <a:spcBef>
                <a:spcPts val="0"/>
              </a:spcBef>
              <a:spcAft>
                <a:spcPts val="0"/>
              </a:spcAft>
            </a:pPr>
            <a:endParaRPr lang="en-US" dirty="0">
              <a:solidFill>
                <a:srgbClr val="242424"/>
              </a:solidFill>
              <a:effectLst/>
              <a:latin typeface="+mn-lt"/>
              <a:ea typeface="Calibri" panose="020F0502020204030204" pitchFamily="34" charset="0"/>
              <a:cs typeface="Calibri" panose="020F0502020204030204" pitchFamily="34" charset="0"/>
            </a:endParaRPr>
          </a:p>
        </p:txBody>
      </p:sp>
      <p:pic>
        <p:nvPicPr>
          <p:cNvPr id="6152" name="Picture 14">
            <a:extLst>
              <a:ext uri="{FF2B5EF4-FFF2-40B4-BE49-F238E27FC236}">
                <a16:creationId xmlns:a16="http://schemas.microsoft.com/office/drawing/2014/main" id="{1E3C05DF-5007-4206-930E-E20DE1DC6E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0838" y="6383338"/>
            <a:ext cx="2392362"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Eckberg Lammers, P.C. | Attorneys/Legal Services">
            <a:extLst>
              <a:ext uri="{FF2B5EF4-FFF2-40B4-BE49-F238E27FC236}">
                <a16:creationId xmlns:a16="http://schemas.microsoft.com/office/drawing/2014/main" id="{9459BBBB-827E-0DFF-A75F-1809434110F6}"/>
              </a:ext>
            </a:extLst>
          </p:cNvPr>
          <p:cNvPicPr>
            <a:picLocks noChangeAspect="1"/>
          </p:cNvPicPr>
          <p:nvPr/>
        </p:nvPicPr>
        <p:blipFill>
          <a:blip r:embed="rId4"/>
          <a:stretch>
            <a:fillRect/>
          </a:stretch>
        </p:blipFill>
        <p:spPr>
          <a:xfrm>
            <a:off x="7180883" y="6226657"/>
            <a:ext cx="1827973" cy="522772"/>
          </a:xfrm>
          <a:prstGeom prst="rect">
            <a:avLst/>
          </a:prstGeom>
        </p:spPr>
      </p:pic>
    </p:spTree>
    <p:extLst>
      <p:ext uri="{BB962C8B-B14F-4D97-AF65-F5344CB8AC3E}">
        <p14:creationId xmlns:p14="http://schemas.microsoft.com/office/powerpoint/2010/main" val="13946464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CB346106133B543B4F78AB710B5B614" ma:contentTypeVersion="12" ma:contentTypeDescription="Create a new document." ma:contentTypeScope="" ma:versionID="02469edd516444b4ebbca511d4b87f18">
  <xsd:schema xmlns:xsd="http://www.w3.org/2001/XMLSchema" xmlns:xs="http://www.w3.org/2001/XMLSchema" xmlns:p="http://schemas.microsoft.com/office/2006/metadata/properties" xmlns:ns2="63593011-b028-4a06-9d21-19f2ca5b60a0" xmlns:ns3="7b6f7312-450b-4a02-b2fb-a475b3d6e6a5" targetNamespace="http://schemas.microsoft.com/office/2006/metadata/properties" ma:root="true" ma:fieldsID="95a6ae30f0eb211db9e06900ed8e107c" ns2:_="" ns3:_="">
    <xsd:import namespace="63593011-b028-4a06-9d21-19f2ca5b60a0"/>
    <xsd:import namespace="7b6f7312-450b-4a02-b2fb-a475b3d6e6a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593011-b028-4a06-9d21-19f2ca5b60a0"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6f7312-450b-4a02-b2fb-a475b3d6e6a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6F5807B-36B8-4DFC-B13D-896AA13A52A7}">
  <ds:schemaRefs>
    <ds:schemaRef ds:uri="http://schemas.microsoft.com/office/2006/metadata/properties"/>
    <ds:schemaRef ds:uri="63593011-b028-4a06-9d21-19f2ca5b60a0"/>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7b6f7312-450b-4a02-b2fb-a475b3d6e6a5"/>
    <ds:schemaRef ds:uri="http://www.w3.org/XML/1998/namespace"/>
    <ds:schemaRef ds:uri="http://purl.org/dc/dcmitype/"/>
  </ds:schemaRefs>
</ds:datastoreItem>
</file>

<file path=customXml/itemProps2.xml><?xml version="1.0" encoding="utf-8"?>
<ds:datastoreItem xmlns:ds="http://schemas.openxmlformats.org/officeDocument/2006/customXml" ds:itemID="{94EF2CF2-B0EF-44CE-A452-27CEBA2F3D45}">
  <ds:schemaRefs>
    <ds:schemaRef ds:uri="63593011-b028-4a06-9d21-19f2ca5b60a0"/>
    <ds:schemaRef ds:uri="7b6f7312-450b-4a02-b2fb-a475b3d6e6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BA10B7D-15DE-42A4-9901-8AE3EAD435D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2074</Words>
  <Application>Microsoft Office PowerPoint</Application>
  <PresentationFormat>Widescreen</PresentationFormat>
  <Paragraphs>223</Paragraphs>
  <Slides>27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Calibri Light</vt:lpstr>
      <vt:lpstr>Courier New</vt:lpstr>
      <vt:lpstr>Source Sans Pro</vt:lpstr>
      <vt:lpstr>Office Theme</vt:lpstr>
      <vt:lpstr>Year-End  Tax Planning</vt:lpstr>
      <vt:lpstr>PowerPoint Presentation</vt:lpstr>
      <vt:lpstr>PowerPoint Presentation</vt:lpstr>
      <vt:lpstr>Are You Prepared for the Requirements of the  Corporate Transparency Act?</vt:lpstr>
      <vt:lpstr>What is the Corporate Transparency Act?</vt:lpstr>
      <vt:lpstr>What is the Corporate Transparency Act?</vt:lpstr>
      <vt:lpstr>What is the Corporate Transparency Act?</vt:lpstr>
      <vt:lpstr>What is the Corporate Transparency Act?</vt:lpstr>
      <vt:lpstr>Who Must File a Beneficial Ownership Report?</vt:lpstr>
      <vt:lpstr>Who is a Beneficial Owner?</vt:lpstr>
      <vt:lpstr>What Information Must Be Provided by Beneficial Owners?</vt:lpstr>
      <vt:lpstr>When Do Reports Need to Be Filed?</vt:lpstr>
      <vt:lpstr>What are the Penalties for Non-Compliance?</vt:lpstr>
      <vt:lpstr>What’s Next?</vt:lpstr>
      <vt:lpstr>Thank You</vt:lpstr>
      <vt:lpstr>SECURE Act 2.0</vt:lpstr>
      <vt:lpstr>PowerPoint Presentation</vt:lpstr>
      <vt:lpstr>PowerPoint Presentation</vt:lpstr>
      <vt:lpstr>PowerPoint Presentation</vt:lpstr>
      <vt:lpstr>PowerPoint Presentation</vt:lpstr>
      <vt:lpstr>PowerPoint Presentation</vt:lpstr>
      <vt:lpstr>Tax Cuts and Jobs Act – Sunset Provisions</vt:lpstr>
      <vt:lpstr>Minnesota Omnibus Tax Bill</vt:lpstr>
      <vt:lpstr>IRS Provides Tax Inflation Adjustments for 2024</vt:lpstr>
      <vt:lpstr>Retirement Plan Contribution Limits</vt:lpstr>
      <vt:lpstr>Gift and Estate Tax Indexing</vt:lpstr>
      <vt:lpstr>Questions/Wrap Up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Patricia Fleming</dc:creator>
  <cp:lastModifiedBy>Kendra Raich</cp:lastModifiedBy>
  <cp:revision>2</cp:revision>
  <dcterms:created xsi:type="dcterms:W3CDTF">2018-06-06T14:39:16Z</dcterms:created>
  <dcterms:modified xsi:type="dcterms:W3CDTF">2023-12-05T14:53:25Z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0x0101002CB346106133B543B4F78AB710B5B614</vt:lpwstr>
  </property>
</Properties>
</file>