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2"/>
  </p:notesMasterIdLst>
  <p:sldIdLst>
    <p:sldId id="343" r:id="rId6"/>
    <p:sldId id="412" r:id="rId7"/>
    <p:sldId id="1156" r:id="rId8"/>
    <p:sldId id="1158" r:id="rId9"/>
    <p:sldId id="389" r:id="rId10"/>
    <p:sldId id="1154" r:id="rId11"/>
  </p:sldIdLst>
  <p:sldSz cx="12192000" cy="6858000"/>
  <p:notesSz cx="6858000" cy="140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Swedberg" initials="NS" lastIdx="4" clrIdx="0">
    <p:extLst>
      <p:ext uri="{19B8F6BF-5375-455C-9EA6-DF929625EA0E}">
        <p15:presenceInfo xmlns:p15="http://schemas.microsoft.com/office/powerpoint/2012/main" userId="S::nswedberg@myboyum.com::cec83d5a-7d7d-4660-8632-497b298a821c" providerId="AD"/>
      </p:ext>
    </p:extLst>
  </p:cmAuthor>
  <p:cmAuthor id="2" name="Tiffany Shermak" initials="TS" lastIdx="9" clrIdx="1">
    <p:extLst>
      <p:ext uri="{19B8F6BF-5375-455C-9EA6-DF929625EA0E}">
        <p15:presenceInfo xmlns:p15="http://schemas.microsoft.com/office/powerpoint/2012/main" userId="S::tshermak@myboyum.com::85459895-4d33-4172-8158-a18e714515d5" providerId="AD"/>
      </p:ext>
    </p:extLst>
  </p:cmAuthor>
  <p:cmAuthor id="3" name="Stacy Shaw" initials="SS" lastIdx="4" clrIdx="2">
    <p:extLst>
      <p:ext uri="{19B8F6BF-5375-455C-9EA6-DF929625EA0E}">
        <p15:presenceInfo xmlns:p15="http://schemas.microsoft.com/office/powerpoint/2012/main" userId="S::sshaw@myboyum.com::e5010a25-e04b-46a6-b003-afe4cde55980" providerId="AD"/>
      </p:ext>
    </p:extLst>
  </p:cmAuthor>
  <p:cmAuthor id="4" name="Lawrence Davidson" initials="LD" lastIdx="1" clrIdx="3">
    <p:extLst>
      <p:ext uri="{19B8F6BF-5375-455C-9EA6-DF929625EA0E}">
        <p15:presenceInfo xmlns:p15="http://schemas.microsoft.com/office/powerpoint/2012/main" userId="S::ldavidson@myboyum.com::ab51c0a6-bc21-4dd1-9c3e-dcccc4d046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4D57B-5340-476C-AFDF-97B5869B1016}" v="39" dt="2022-02-21T18:24:15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26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J. Wittich" userId="S::cwittich@myboyum.com::86a5243c-a3bc-4dad-bc7a-7a599acd571a" providerId="AD" clId="Web-{A3F4D57B-5340-476C-AFDF-97B5869B1016}"/>
    <pc:docChg chg="modSld">
      <pc:chgData name="Christopher J. Wittich" userId="S::cwittich@myboyum.com::86a5243c-a3bc-4dad-bc7a-7a599acd571a" providerId="AD" clId="Web-{A3F4D57B-5340-476C-AFDF-97B5869B1016}" dt="2022-02-21T18:24:15.991" v="18" actId="14100"/>
      <pc:docMkLst>
        <pc:docMk/>
      </pc:docMkLst>
      <pc:sldChg chg="modSp">
        <pc:chgData name="Christopher J. Wittich" userId="S::cwittich@myboyum.com::86a5243c-a3bc-4dad-bc7a-7a599acd571a" providerId="AD" clId="Web-{A3F4D57B-5340-476C-AFDF-97B5869B1016}" dt="2022-02-21T18:24:15.991" v="18" actId="14100"/>
        <pc:sldMkLst>
          <pc:docMk/>
          <pc:sldMk cId="3635132853" sldId="346"/>
        </pc:sldMkLst>
        <pc:spChg chg="mod">
          <ac:chgData name="Christopher J. Wittich" userId="S::cwittich@myboyum.com::86a5243c-a3bc-4dad-bc7a-7a599acd571a" providerId="AD" clId="Web-{A3F4D57B-5340-476C-AFDF-97B5869B1016}" dt="2022-02-21T18:24:15.991" v="18" actId="14100"/>
          <ac:spMkLst>
            <pc:docMk/>
            <pc:sldMk cId="3635132853" sldId="346"/>
            <ac:spMk id="8" creationId="{D49F47A0-0172-431A-98D0-60E310B402A0}"/>
          </ac:spMkLst>
        </pc:spChg>
        <pc:spChg chg="mod">
          <ac:chgData name="Christopher J. Wittich" userId="S::cwittich@myboyum.com::86a5243c-a3bc-4dad-bc7a-7a599acd571a" providerId="AD" clId="Web-{A3F4D57B-5340-476C-AFDF-97B5869B1016}" dt="2022-02-21T18:23:45.678" v="2" actId="20577"/>
          <ac:spMkLst>
            <pc:docMk/>
            <pc:sldMk cId="3635132853" sldId="346"/>
            <ac:spMk id="17" creationId="{A256B19D-86F7-4C5F-A6A8-85AD013A4216}"/>
          </ac:spMkLst>
        </pc:spChg>
        <pc:spChg chg="mod">
          <ac:chgData name="Christopher J. Wittich" userId="S::cwittich@myboyum.com::86a5243c-a3bc-4dad-bc7a-7a599acd571a" providerId="AD" clId="Web-{A3F4D57B-5340-476C-AFDF-97B5869B1016}" dt="2022-02-21T18:23:56.272" v="10" actId="20577"/>
          <ac:spMkLst>
            <pc:docMk/>
            <pc:sldMk cId="3635132853" sldId="346"/>
            <ac:spMk id="18" creationId="{8BC96894-187B-4A4E-93B3-C93758CA77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E9EE2-3CAA-45FA-A462-88E84CB79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24566-59CE-4909-8D16-6ED728321A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94B603-11BE-4831-8E89-8EC2C3531CBC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DEA7B7-A584-40D2-84A7-D84BC82BBD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CFB356-CC0D-4BD2-BFC9-D2911B714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9C03B-F708-471F-AA3E-E24C531289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F1845-DE8B-46F4-BCFD-FDC4D612C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1751CC-4B44-40DF-B4BF-8D9D7ACF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751CC-4B44-40DF-B4BF-8D9D7ACFF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8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EDC7-1D2E-45CF-8355-145F1A5B3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EDC7-1D2E-45CF-8355-145F1A5B3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EDC7-1D2E-45CF-8355-145F1A5B3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EDC7-1D2E-45CF-8355-145F1A5B3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B700-044A-8249-933F-E0539922E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0FE0E-CD81-C34B-A36F-71848C8D1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DAA6-E8CB-4048-B0B6-127E0116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568F-03A6-481B-A4C1-2EC09808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9BC9-03B2-4101-B6EB-5C2A3FC4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0E15-4A2A-4E23-BAB9-57F5440B0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CEE5-238B-CA46-8F09-1851AC5B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E51E4-6274-F44A-8921-BA2504615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6432-39EE-4412-A963-E39B4327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9393-FDDA-4C7F-A025-88CE98DA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21DF-8F4E-48F9-A1B0-53D26AA9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712C-C79E-450A-821D-6F644E08F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A474-B7D9-7D47-B25B-09492D7DB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01722-BA0E-D240-92BC-6B3FE6D1C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44E9-0799-45EB-B5C7-75DF8B2B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D5D73-EFC9-4EB5-BD34-AAACA124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154BC-BBFF-4DEA-84C1-76F7B91C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8982-EC79-42F4-AB3D-1C9E03D8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7"/>
            </a:lvl1pPr>
            <a:lvl2pPr marL="456777" indent="0" algn="ctr">
              <a:buNone/>
              <a:defRPr sz="1999"/>
            </a:lvl2pPr>
            <a:lvl3pPr marL="913554" indent="0" algn="ctr">
              <a:buNone/>
              <a:defRPr sz="1799"/>
            </a:lvl3pPr>
            <a:lvl4pPr marL="1370331" indent="0" algn="ctr">
              <a:buNone/>
              <a:defRPr sz="1599"/>
            </a:lvl4pPr>
            <a:lvl5pPr marL="1827109" indent="0" algn="ctr">
              <a:buNone/>
              <a:defRPr sz="1599"/>
            </a:lvl5pPr>
            <a:lvl6pPr marL="2283886" indent="0" algn="ctr">
              <a:buNone/>
              <a:defRPr sz="1599"/>
            </a:lvl6pPr>
            <a:lvl7pPr marL="2740662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4"/>
          </a:xfrm>
          <a:prstGeom prst="rect">
            <a:avLst/>
          </a:prstGeom>
        </p:spPr>
        <p:txBody>
          <a:bodyPr/>
          <a:lstStyle/>
          <a:p>
            <a:fld id="{2AE2CADB-04C3-4F24-B41C-3D350F769F7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09-12-2022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4"/>
          </a:xfrm>
          <a:prstGeom prst="rect">
            <a:avLst/>
          </a:prstGeom>
        </p:spPr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4"/>
          </a:xfrm>
          <a:prstGeom prst="rect">
            <a:avLst/>
          </a:prstGeom>
        </p:spPr>
        <p:txBody>
          <a:bodyPr/>
          <a:lstStyle/>
          <a:p>
            <a:fld id="{D45481D5-0DE6-4321-ADEA-42D9FBDCC3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966-EC45-584E-B51E-AFF5D833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1C9B-C10F-2842-8210-ACC40AB2C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0B37-EB23-4B19-B93D-33A774EF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7B0D-A880-4800-9E69-94CD5E2D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EAEFD-84D4-433F-A75B-CA36CCCD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65C5-7F16-4CE4-95F1-2B89ED0E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3C54-E046-BA4B-B16B-17DFF524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5F494-4834-D747-9387-13AF3DE2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E9356-21B6-4601-9F8F-6A62233E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5246-5F31-4377-870B-44D92DC3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ACF9-A7BD-4B8D-841C-B45F261B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FDF6-5840-4462-96BF-22145513A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117D-4A55-134F-AAAD-B2786D30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2707-224C-6746-AB83-B5EE9C3D6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306F0-2AC9-4F41-B49E-9CF78A295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2E0050-8D67-425F-8C95-852B7AEA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9354B-63B2-4196-BC38-DECC9BB2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808BD-6472-4528-AAD0-354CADC3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80C3-A7A8-43B5-889E-241AE08E2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B46E-FEE0-9848-B603-4BA1F696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3DC98-050C-DF4B-B663-D5B1C8E7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9654C-0E83-4542-B2BD-CE2B8402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B6312-FF1C-514D-9FF8-7B0A3879E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3370-C3D1-2D47-B122-9F1341221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1D4EE3-9BC6-44F2-9DAD-1A4E9FA1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99D854-D0B6-43EB-8715-38AD950B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17DA0B-B0FC-4539-A6B3-6D70407E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5488-A3D1-463F-9BFD-9AAE65BE0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7D67-B712-DC4C-A176-C01D45D2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D8C1C3-FB08-4F96-A8B3-83321139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2DE2C0-C50A-4E64-8FF9-AAA836A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D8E2D7-04AC-450D-B676-A3CD9C9E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0245-2F21-4CF2-A8AF-AF9743E4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EA077F-55E3-48FA-A6A0-EB0E585D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95C79C-EA3F-405C-9F66-97109DF0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C9A21-6FC8-4222-81C8-322244F1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FBDF-FD67-4CFA-A435-EE0B9B6A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5670-71F0-9A4C-A5F4-1543253E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7645-C35B-B44B-BC8C-D3F0D897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54569-3B71-A44C-B116-9D207AD6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9B4315-4E81-4C81-A927-45EB990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7C340F-C710-4AB0-9BB7-12833C85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0F7A7-579D-4504-95D9-EFFA71CC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B876-AAB9-4313-B20C-B01B035B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B0DB-2DAA-1A4C-8051-1AB20A5B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C8367-0745-B643-BB31-BA8634A84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D309-00CD-E740-8FDD-9079913FB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1B06D-D0E1-4F9E-955A-99FF3038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FD9AC-56D7-4AA1-878B-43EAE6BD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1B2AC-D425-45B3-AFFA-84DB33E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B942-9B3F-4333-A19E-7150D5E23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D9FAEC-0F00-46D0-8C88-512A2F3F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093834-D3E9-4FA2-ABB8-02D096256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2EFE-A8EA-A849-9138-2C03129A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June 6,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27F2-C3E2-844B-91C3-A5E584176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7339-D438-ED47-BFF8-7438EB9C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4E508-F09A-4F3D-B420-60D0C734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2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9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6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2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wittich@myboyu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>
            <a:extLst>
              <a:ext uri="{FF2B5EF4-FFF2-40B4-BE49-F238E27FC236}">
                <a16:creationId xmlns:a16="http://schemas.microsoft.com/office/drawing/2014/main" id="{E9F16AB6-31A5-40EF-9647-9A6F7DAF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0" t="273" r="-1347" b="-273"/>
          <a:stretch>
            <a:fillRect/>
          </a:stretch>
        </p:blipFill>
        <p:spPr bwMode="auto">
          <a:xfrm>
            <a:off x="0" y="10160"/>
            <a:ext cx="4603750" cy="6159500"/>
          </a:xfrm>
          <a:prstGeom prst="rect">
            <a:avLst/>
          </a:prstGeom>
          <a:noFill/>
          <a:ln w="12700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0">
            <a:extLst>
              <a:ext uri="{FF2B5EF4-FFF2-40B4-BE49-F238E27FC236}">
                <a16:creationId xmlns:a16="http://schemas.microsoft.com/office/drawing/2014/main" id="{316A6D6A-33F1-4644-977D-B1D5019D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1214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D804EF0A-5209-4713-9728-6AE31BD181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64802" y="2274666"/>
            <a:ext cx="6342636" cy="1546185"/>
          </a:xfrm>
        </p:spPr>
        <p:txBody>
          <a:bodyPr/>
          <a:lstStyle/>
          <a:p>
            <a:r>
              <a:rPr lang="en-US" dirty="0"/>
              <a:t>Should you keep your EIDL?</a:t>
            </a:r>
            <a:endParaRPr lang="en-US" sz="3600" b="1" dirty="0">
              <a:latin typeface="Calibri"/>
              <a:cs typeface="Calibri Light"/>
            </a:endParaRPr>
          </a:p>
        </p:txBody>
      </p:sp>
      <p:pic>
        <p:nvPicPr>
          <p:cNvPr id="3077" name="Picture 9">
            <a:extLst>
              <a:ext uri="{FF2B5EF4-FFF2-40B4-BE49-F238E27FC236}">
                <a16:creationId xmlns:a16="http://schemas.microsoft.com/office/drawing/2014/main" id="{CB99ACCA-8A30-4C03-9F8C-1E40BBCB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89753"/>
            <a:ext cx="34607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Slide Number Placeholder 12">
            <a:extLst>
              <a:ext uri="{FF2B5EF4-FFF2-40B4-BE49-F238E27FC236}">
                <a16:creationId xmlns:a16="http://schemas.microsoft.com/office/drawing/2014/main" id="{2BBB48E9-0016-4B34-A670-2F2DB3FA0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60338" y="6383338"/>
            <a:ext cx="86360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82839-E301-4005-9514-D61B32BB7B6F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99277-60FD-44FE-9EE8-A549197F8FC4}"/>
              </a:ext>
            </a:extLst>
          </p:cNvPr>
          <p:cNvSpPr txBox="1"/>
          <p:nvPr/>
        </p:nvSpPr>
        <p:spPr>
          <a:xfrm>
            <a:off x="5055916" y="4240382"/>
            <a:ext cx="637874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Presented 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Chris Wittich, MBT, CPA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68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5EB7-112F-40BD-9938-2F467D2C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278861"/>
            <a:ext cx="10515600" cy="1124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you keep your EIDL?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7881-3449-415F-A3EB-87A960D16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224" y="1782404"/>
            <a:ext cx="11326130" cy="410883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cs typeface="Calibri"/>
              </a:rPr>
              <a:t>Use of Proceeds – cannot pay off other debt, cannot expand operations, can spend on getting operations up and running again, the day to day type of expenses</a:t>
            </a:r>
          </a:p>
          <a:p>
            <a:r>
              <a:rPr lang="en-US" sz="3200" dirty="0">
                <a:cs typeface="Calibri"/>
              </a:rPr>
              <a:t>Collateral – business assets are collateral, only a personal guarantee over $150k</a:t>
            </a:r>
          </a:p>
          <a:p>
            <a:r>
              <a:rPr lang="en-US" sz="3200" dirty="0">
                <a:cs typeface="Calibri"/>
              </a:rPr>
              <a:t>Basic Terms – 3.75% interest for 30 years</a:t>
            </a:r>
          </a:p>
          <a:p>
            <a:r>
              <a:rPr lang="en-US" sz="3200" dirty="0">
                <a:cs typeface="Calibri"/>
              </a:rPr>
              <a:t>Subject to SBA requests for financial statements, books and records accounting for the 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A8FFC-A6AF-4C32-8E99-630BD551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37" y="1480568"/>
            <a:ext cx="4879676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A0C5B5BF-9CCD-47B9-8FE7-9A610B60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1214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5AB070A-15A2-493A-8898-1BFCB9FF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60338" y="6383338"/>
            <a:ext cx="86360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82839-E301-4005-9514-D61B32BB7B6F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5EB7-112F-40BD-9938-2F467D2C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278861"/>
            <a:ext cx="10515600" cy="1124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you keep your EIDL?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A0C5B5BF-9CCD-47B9-8FE7-9A610B60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1214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5AB070A-15A2-493A-8898-1BFCB9FF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60338" y="6383338"/>
            <a:ext cx="86360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82839-E301-4005-9514-D61B32BB7B6F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B6425-BE17-465D-9110-6C388981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8156"/>
            <a:ext cx="12192000" cy="17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5EB7-112F-40BD-9938-2F467D2C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278861"/>
            <a:ext cx="10515600" cy="1124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you keep your EIDL?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A0C5B5BF-9CCD-47B9-8FE7-9A610B60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1214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5AB070A-15A2-493A-8898-1BFCB9FF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60338" y="6383338"/>
            <a:ext cx="86360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82839-E301-4005-9514-D61B32BB7B6F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5CB79-2BDF-4028-A8F6-84F0B48F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172"/>
            <a:ext cx="12192000" cy="24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E5EB7-112F-40BD-9938-2F467D2C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358737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EIDL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final thoughts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F3B55-5116-4442-BF68-52439543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55" y="734385"/>
            <a:ext cx="7978415" cy="5482683"/>
          </a:xfrm>
        </p:spPr>
        <p:txBody>
          <a:bodyPr anchor="ctr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 dirty="0">
                <a:ea typeface="+mn-lt"/>
                <a:cs typeface="+mn-lt"/>
              </a:rPr>
              <a:t>Q: Should you keep your EIDL?</a:t>
            </a:r>
          </a:p>
          <a:p>
            <a:pPr marL="0" indent="0">
              <a:buNone/>
            </a:pPr>
            <a:endParaRPr lang="en-US" sz="4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 dirty="0">
                <a:ea typeface="+mn-lt"/>
                <a:cs typeface="+mn-lt"/>
              </a:rPr>
              <a:t>A: No, you have broken the terms and should not be planning to keep it long term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5AB070A-15A2-493A-8898-1BFCB9FF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6AA82839-E301-4005-9514-D61B32BB7B6F}" type="slidenum">
              <a:rPr lang="en-US" altLang="en-US"/>
              <a:pPr fontAlgn="base">
                <a:spcBef>
                  <a:spcPct val="0"/>
                </a:spcBef>
                <a:spcAft>
                  <a:spcPts val="600"/>
                </a:spcAft>
              </a:pPr>
              <a:t>5</a:t>
            </a:fld>
            <a:endParaRPr lang="en-US" altLang="en-US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A0C5B5BF-9CCD-47B9-8FE7-9A610B60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1214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BFCD0AEE-B698-4F09-BE67-A81FCD08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6383338"/>
            <a:ext cx="86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82839-E301-4005-9514-D61B32BB7B6F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0">
            <a:extLst>
              <a:ext uri="{FF2B5EF4-FFF2-40B4-BE49-F238E27FC236}">
                <a16:creationId xmlns:a16="http://schemas.microsoft.com/office/drawing/2014/main" id="{D4F3D925-6C32-4BE0-B940-884CECA4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281"/>
          <a:stretch>
            <a:fillRect/>
          </a:stretch>
        </p:blipFill>
        <p:spPr bwMode="auto">
          <a:xfrm>
            <a:off x="0" y="6211668"/>
            <a:ext cx="12192000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A53CD7D8-6ABE-43B0-8556-2E3F1274F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15262" y="245843"/>
            <a:ext cx="5960973" cy="853997"/>
          </a:xfrm>
        </p:spPr>
        <p:txBody>
          <a:bodyPr anchor="t"/>
          <a:lstStyle/>
          <a:p>
            <a:r>
              <a:rPr lang="en-US" altLang="en-US" sz="4800" b="1" dirty="0">
                <a:solidFill>
                  <a:schemeClr val="bg2">
                    <a:lumMod val="25000"/>
                  </a:schemeClr>
                </a:solidFill>
              </a:rPr>
              <a:t>Questions</a:t>
            </a:r>
            <a:r>
              <a:rPr lang="en-US" altLang="en-US" sz="5400" b="1" dirty="0">
                <a:solidFill>
                  <a:schemeClr val="bg2">
                    <a:lumMod val="25000"/>
                  </a:schemeClr>
                </a:solidFill>
              </a:rPr>
              <a:t> &amp; Answers</a:t>
            </a:r>
            <a:br>
              <a:rPr lang="en-US" altLang="en-US" sz="5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altLang="en-US" sz="54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000" dirty="0">
              <a:cs typeface="Calibri Light"/>
            </a:endParaRPr>
          </a:p>
        </p:txBody>
      </p:sp>
      <p:sp>
        <p:nvSpPr>
          <p:cNvPr id="7172" name="Slide Number Placeholder 12">
            <a:extLst>
              <a:ext uri="{FF2B5EF4-FFF2-40B4-BE49-F238E27FC236}">
                <a16:creationId xmlns:a16="http://schemas.microsoft.com/office/drawing/2014/main" id="{FFD18045-675C-456C-A731-E5A6ECBE7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60338" y="6383338"/>
            <a:ext cx="863600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57E9A6-BC48-4935-B3B8-E5C26E899B1F}" type="slidenum">
              <a:rPr lang="en-US" altLang="en-US" dirty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4" name="TextBox 18">
            <a:extLst>
              <a:ext uri="{FF2B5EF4-FFF2-40B4-BE49-F238E27FC236}">
                <a16:creationId xmlns:a16="http://schemas.microsoft.com/office/drawing/2014/main" id="{F7D05531-0928-42CE-BBA3-6B03FF60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28114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7FE62DA8-0DD8-40B3-9689-DEB25D5F0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43"/>
          <a:stretch/>
        </p:blipFill>
        <p:spPr>
          <a:xfrm>
            <a:off x="4171665" y="772040"/>
            <a:ext cx="3848669" cy="4078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F47A0-0172-431A-98D0-60E310B402A0}"/>
              </a:ext>
            </a:extLst>
          </p:cNvPr>
          <p:cNvSpPr txBox="1"/>
          <p:nvPr/>
        </p:nvSpPr>
        <p:spPr>
          <a:xfrm>
            <a:off x="5024010" y="4931112"/>
            <a:ext cx="285320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Chris Wittich, MBT, CPA </a:t>
            </a:r>
            <a:r>
              <a:rPr lang="en-US" dirty="0">
                <a:hlinkClick r:id="rId4"/>
              </a:rPr>
              <a:t>cwittich@myboyum.com</a:t>
            </a:r>
            <a:endParaRPr lang="en-US" dirty="0"/>
          </a:p>
          <a:p>
            <a:r>
              <a:rPr lang="en-US" dirty="0">
                <a:latin typeface="Calibri"/>
                <a:cs typeface="Calibri"/>
              </a:rPr>
              <a:t>(952) 858-5556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ERC Team Lead, Salon Lead</a:t>
            </a:r>
          </a:p>
        </p:txBody>
      </p:sp>
    </p:spTree>
    <p:extLst>
      <p:ext uri="{BB962C8B-B14F-4D97-AF65-F5344CB8AC3E}">
        <p14:creationId xmlns:p14="http://schemas.microsoft.com/office/powerpoint/2010/main" val="129198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04040"/>
      </a:dk2>
      <a:lt2>
        <a:srgbClr val="E7E6E6"/>
      </a:lt2>
      <a:accent1>
        <a:srgbClr val="3C5C73"/>
      </a:accent1>
      <a:accent2>
        <a:srgbClr val="D5BC16"/>
      </a:accent2>
      <a:accent3>
        <a:srgbClr val="A7802B"/>
      </a:accent3>
      <a:accent4>
        <a:srgbClr val="3C5C73"/>
      </a:accent4>
      <a:accent5>
        <a:srgbClr val="D5BC16"/>
      </a:accent5>
      <a:accent6>
        <a:srgbClr val="A7802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3C54752637644988F9AD331168FD2" ma:contentTypeVersion="6" ma:contentTypeDescription="Create a new document." ma:contentTypeScope="" ma:versionID="4675e49ef09a0f9d69374d334adaf82a">
  <xsd:schema xmlns:xsd="http://www.w3.org/2001/XMLSchema" xmlns:xs="http://www.w3.org/2001/XMLSchema" xmlns:p="http://schemas.microsoft.com/office/2006/metadata/properties" xmlns:ns2="eb10b891-61c4-444e-a628-00c272476cbe" targetNamespace="http://schemas.microsoft.com/office/2006/metadata/properties" ma:root="true" ma:fieldsID="842010eeca6cf74c085bd19a750df07e" ns2:_="">
    <xsd:import namespace="eb10b891-61c4-444e-a628-00c272476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b891-61c4-444e-a628-00c272476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61EDA-4451-4B6A-9C38-581F549F2BD5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DB9631C-4B98-485A-89A8-AA72B4CEF00B}"/>
</file>

<file path=customXml/itemProps3.xml><?xml version="1.0" encoding="utf-8"?>
<ds:datastoreItem xmlns:ds="http://schemas.openxmlformats.org/officeDocument/2006/customXml" ds:itemID="{B2089E46-9405-4993-B2F4-8D178DF1F5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171</Words>
  <Application>Microsoft Office PowerPoint</Application>
  <PresentationFormat>Widescreen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2_Office Theme</vt:lpstr>
      <vt:lpstr>Should you keep your EIDL?</vt:lpstr>
      <vt:lpstr>Should you keep your EIDL?</vt:lpstr>
      <vt:lpstr>Should you keep your EIDL?</vt:lpstr>
      <vt:lpstr>Should you keep your EIDL?</vt:lpstr>
      <vt:lpstr>EIDL final thoughts</vt:lpstr>
      <vt:lpstr>Questions &amp; Answers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COVID 19 webinar</dc:title>
  <dc:creator>Susan K. Storms</dc:creator>
  <cp:lastModifiedBy>Christopher J. Wittich</cp:lastModifiedBy>
  <cp:revision>946</cp:revision>
  <cp:lastPrinted>2020-04-09T04:20:04Z</cp:lastPrinted>
  <dcterms:created xsi:type="dcterms:W3CDTF">2020-03-31T21:56:16Z</dcterms:created>
  <dcterms:modified xsi:type="dcterms:W3CDTF">2022-12-09T15:02:49Z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0x010100AA53C54752637644988F9AD331168FD2</vt:lpwstr>
  </property>
</Properties>
</file>