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3" r:id="rId5"/>
  </p:sldMasterIdLst>
  <p:notesMasterIdLst>
    <p:notesMasterId r:id="rId42"/>
  </p:notesMasterIdLst>
  <p:sldIdLst>
    <p:sldId id="343" r:id="rId6"/>
    <p:sldId id="335" r:id="rId7"/>
    <p:sldId id="412" r:id="rId8"/>
    <p:sldId id="447" r:id="rId9"/>
    <p:sldId id="482" r:id="rId10"/>
    <p:sldId id="454" r:id="rId11"/>
    <p:sldId id="456" r:id="rId12"/>
    <p:sldId id="457" r:id="rId13"/>
    <p:sldId id="453" r:id="rId14"/>
    <p:sldId id="460" r:id="rId15"/>
    <p:sldId id="455" r:id="rId16"/>
    <p:sldId id="459" r:id="rId17"/>
    <p:sldId id="486" r:id="rId18"/>
    <p:sldId id="1130" r:id="rId19"/>
    <p:sldId id="1131" r:id="rId20"/>
    <p:sldId id="1133" r:id="rId21"/>
    <p:sldId id="1143" r:id="rId22"/>
    <p:sldId id="1144" r:id="rId23"/>
    <p:sldId id="1132" r:id="rId24"/>
    <p:sldId id="484" r:id="rId25"/>
    <p:sldId id="1122" r:id="rId26"/>
    <p:sldId id="1146" r:id="rId27"/>
    <p:sldId id="1123" r:id="rId28"/>
    <p:sldId id="1124" r:id="rId29"/>
    <p:sldId id="1125" r:id="rId30"/>
    <p:sldId id="1138" r:id="rId31"/>
    <p:sldId id="1139" r:id="rId32"/>
    <p:sldId id="1140" r:id="rId33"/>
    <p:sldId id="1141" r:id="rId34"/>
    <p:sldId id="1142" r:id="rId35"/>
    <p:sldId id="483" r:id="rId36"/>
    <p:sldId id="1128" r:id="rId37"/>
    <p:sldId id="1145" r:id="rId38"/>
    <p:sldId id="1127" r:id="rId39"/>
    <p:sldId id="441" r:id="rId40"/>
    <p:sldId id="346" r:id="rId41"/>
  </p:sldIdLst>
  <p:sldSz cx="12192000" cy="6858000"/>
  <p:notesSz cx="6858000" cy="14097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Swedberg" initials="NS" lastIdx="4" clrIdx="0">
    <p:extLst>
      <p:ext uri="{19B8F6BF-5375-455C-9EA6-DF929625EA0E}">
        <p15:presenceInfo xmlns:p15="http://schemas.microsoft.com/office/powerpoint/2012/main" userId="S::nswedberg@myboyum.com::cec83d5a-7d7d-4660-8632-497b298a821c" providerId="AD"/>
      </p:ext>
    </p:extLst>
  </p:cmAuthor>
  <p:cmAuthor id="2" name="Tiffany Shermak" initials="TS" lastIdx="9" clrIdx="1">
    <p:extLst>
      <p:ext uri="{19B8F6BF-5375-455C-9EA6-DF929625EA0E}">
        <p15:presenceInfo xmlns:p15="http://schemas.microsoft.com/office/powerpoint/2012/main" userId="S::tshermak@myboyum.com::85459895-4d33-4172-8158-a18e714515d5" providerId="AD"/>
      </p:ext>
    </p:extLst>
  </p:cmAuthor>
  <p:cmAuthor id="3" name="Stacy Shaw" initials="SS" lastIdx="4" clrIdx="2">
    <p:extLst>
      <p:ext uri="{19B8F6BF-5375-455C-9EA6-DF929625EA0E}">
        <p15:presenceInfo xmlns:p15="http://schemas.microsoft.com/office/powerpoint/2012/main" userId="S::sshaw@myboyum.com::e5010a25-e04b-46a6-b003-afe4cde55980" providerId="AD"/>
      </p:ext>
    </p:extLst>
  </p:cmAuthor>
  <p:cmAuthor id="4" name="Lawrence Davidson" initials="LD" lastIdx="1" clrIdx="3">
    <p:extLst>
      <p:ext uri="{19B8F6BF-5375-455C-9EA6-DF929625EA0E}">
        <p15:presenceInfo xmlns:p15="http://schemas.microsoft.com/office/powerpoint/2012/main" userId="S::ldavidson@myboyum.com::ab51c0a6-bc21-4dd1-9c3e-dcccc4d046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F4D57B-5340-476C-AFDF-97B5869B1016}" v="39" dt="2022-02-21T18:24:15.9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2" autoAdjust="0"/>
    <p:restoredTop sz="93236" autoAdjust="0"/>
  </p:normalViewPr>
  <p:slideViewPr>
    <p:cSldViewPr snapToGrid="0">
      <p:cViewPr varScale="1">
        <p:scale>
          <a:sx n="128" d="100"/>
          <a:sy n="128" d="100"/>
        </p:scale>
        <p:origin x="162" y="18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J. Wittich" userId="S::cwittich@myboyum.com::86a5243c-a3bc-4dad-bc7a-7a599acd571a" providerId="AD" clId="Web-{A3F4D57B-5340-476C-AFDF-97B5869B1016}"/>
    <pc:docChg chg="modSld">
      <pc:chgData name="Christopher J. Wittich" userId="S::cwittich@myboyum.com::86a5243c-a3bc-4dad-bc7a-7a599acd571a" providerId="AD" clId="Web-{A3F4D57B-5340-476C-AFDF-97B5869B1016}" dt="2022-02-21T18:24:15.991" v="18" actId="14100"/>
      <pc:docMkLst>
        <pc:docMk/>
      </pc:docMkLst>
      <pc:sldChg chg="modSp">
        <pc:chgData name="Christopher J. Wittich" userId="S::cwittich@myboyum.com::86a5243c-a3bc-4dad-bc7a-7a599acd571a" providerId="AD" clId="Web-{A3F4D57B-5340-476C-AFDF-97B5869B1016}" dt="2022-02-21T18:24:15.991" v="18" actId="14100"/>
        <pc:sldMkLst>
          <pc:docMk/>
          <pc:sldMk cId="3635132853" sldId="346"/>
        </pc:sldMkLst>
        <pc:spChg chg="mod">
          <ac:chgData name="Christopher J. Wittich" userId="S::cwittich@myboyum.com::86a5243c-a3bc-4dad-bc7a-7a599acd571a" providerId="AD" clId="Web-{A3F4D57B-5340-476C-AFDF-97B5869B1016}" dt="2022-02-21T18:24:15.991" v="18" actId="14100"/>
          <ac:spMkLst>
            <pc:docMk/>
            <pc:sldMk cId="3635132853" sldId="346"/>
            <ac:spMk id="8" creationId="{D49F47A0-0172-431A-98D0-60E310B402A0}"/>
          </ac:spMkLst>
        </pc:spChg>
        <pc:spChg chg="mod">
          <ac:chgData name="Christopher J. Wittich" userId="S::cwittich@myboyum.com::86a5243c-a3bc-4dad-bc7a-7a599acd571a" providerId="AD" clId="Web-{A3F4D57B-5340-476C-AFDF-97B5869B1016}" dt="2022-02-21T18:23:45.678" v="2" actId="20577"/>
          <ac:spMkLst>
            <pc:docMk/>
            <pc:sldMk cId="3635132853" sldId="346"/>
            <ac:spMk id="17" creationId="{A256B19D-86F7-4C5F-A6A8-85AD013A4216}"/>
          </ac:spMkLst>
        </pc:spChg>
        <pc:spChg chg="mod">
          <ac:chgData name="Christopher J. Wittich" userId="S::cwittich@myboyum.com::86a5243c-a3bc-4dad-bc7a-7a599acd571a" providerId="AD" clId="Web-{A3F4D57B-5340-476C-AFDF-97B5869B1016}" dt="2022-02-21T18:23:56.272" v="10" actId="20577"/>
          <ac:spMkLst>
            <pc:docMk/>
            <pc:sldMk cId="3635132853" sldId="346"/>
            <ac:spMk id="18" creationId="{8BC96894-187B-4A4E-93B3-C93758CA77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BE9EE2-3CAA-45FA-A462-88E84CB79D59}"/>
              </a:ext>
            </a:extLst>
          </p:cNvPr>
          <p:cNvSpPr>
            <a:spLocks noGrp="1"/>
          </p:cNvSpPr>
          <p:nvPr>
            <p:ph type="hdr" sz="quarter"/>
          </p:nvPr>
        </p:nvSpPr>
        <p:spPr>
          <a:xfrm>
            <a:off x="0" y="0"/>
            <a:ext cx="3037840" cy="46277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65A24566-59CE-4909-8D16-6ED728321AC3}"/>
              </a:ext>
            </a:extLst>
          </p:cNvPr>
          <p:cNvSpPr>
            <a:spLocks noGrp="1"/>
          </p:cNvSpPr>
          <p:nvPr>
            <p:ph type="dt" idx="1"/>
          </p:nvPr>
        </p:nvSpPr>
        <p:spPr>
          <a:xfrm>
            <a:off x="3970938" y="0"/>
            <a:ext cx="3037840" cy="46277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A194B603-11BE-4831-8E89-8EC2C3531CBC}" type="datetimeFigureOut">
              <a:rPr lang="en-US"/>
              <a:pPr>
                <a:defRPr/>
              </a:pPr>
              <a:t>1/6/2023</a:t>
            </a:fld>
            <a:endParaRPr lang="en-US"/>
          </a:p>
        </p:txBody>
      </p:sp>
      <p:sp>
        <p:nvSpPr>
          <p:cNvPr id="4" name="Slide Image Placeholder 3">
            <a:extLst>
              <a:ext uri="{FF2B5EF4-FFF2-40B4-BE49-F238E27FC236}">
                <a16:creationId xmlns:a16="http://schemas.microsoft.com/office/drawing/2014/main" id="{F2DEA7B7-A584-40D2-84A7-D84BC82BBD6B}"/>
              </a:ext>
            </a:extLst>
          </p:cNvPr>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ACFB356-CC0D-4BD2-BFC9-D2911B714640}"/>
              </a:ext>
            </a:extLst>
          </p:cNvPr>
          <p:cNvSpPr>
            <a:spLocks noGrp="1"/>
          </p:cNvSpPr>
          <p:nvPr>
            <p:ph type="body" sz="quarter" idx="3"/>
          </p:nvPr>
        </p:nvSpPr>
        <p:spPr>
          <a:xfrm>
            <a:off x="701040" y="4438749"/>
            <a:ext cx="5608320" cy="3631704"/>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469C03B-F708-471F-AA3E-E24C531289D7}"/>
              </a:ext>
            </a:extLst>
          </p:cNvPr>
          <p:cNvSpPr>
            <a:spLocks noGrp="1"/>
          </p:cNvSpPr>
          <p:nvPr>
            <p:ph type="ftr" sz="quarter" idx="4"/>
          </p:nvPr>
        </p:nvSpPr>
        <p:spPr>
          <a:xfrm>
            <a:off x="0" y="8760607"/>
            <a:ext cx="3037840" cy="46276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E15F1845-DE8B-46F4-BCFD-FDC4D612C845}"/>
              </a:ext>
            </a:extLst>
          </p:cNvPr>
          <p:cNvSpPr>
            <a:spLocks noGrp="1"/>
          </p:cNvSpPr>
          <p:nvPr>
            <p:ph type="sldNum" sz="quarter" idx="5"/>
          </p:nvPr>
        </p:nvSpPr>
        <p:spPr>
          <a:xfrm>
            <a:off x="3970938" y="8760607"/>
            <a:ext cx="3037840" cy="462769"/>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AB1751CC-4B44-40DF-B4BF-8D9D7ACFFC5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1751CC-4B44-40DF-B4BF-8D9D7ACFFC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785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10</a:t>
            </a:fld>
            <a:endParaRPr lang="en-US"/>
          </a:p>
        </p:txBody>
      </p:sp>
    </p:spTree>
    <p:extLst>
      <p:ext uri="{BB962C8B-B14F-4D97-AF65-F5344CB8AC3E}">
        <p14:creationId xmlns:p14="http://schemas.microsoft.com/office/powerpoint/2010/main" val="1311893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11</a:t>
            </a:fld>
            <a:endParaRPr lang="en-US"/>
          </a:p>
        </p:txBody>
      </p:sp>
    </p:spTree>
    <p:extLst>
      <p:ext uri="{BB962C8B-B14F-4D97-AF65-F5344CB8AC3E}">
        <p14:creationId xmlns:p14="http://schemas.microsoft.com/office/powerpoint/2010/main" val="2514449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12</a:t>
            </a:fld>
            <a:endParaRPr lang="en-US"/>
          </a:p>
        </p:txBody>
      </p:sp>
    </p:spTree>
    <p:extLst>
      <p:ext uri="{BB962C8B-B14F-4D97-AF65-F5344CB8AC3E}">
        <p14:creationId xmlns:p14="http://schemas.microsoft.com/office/powerpoint/2010/main" val="1427042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13</a:t>
            </a:fld>
            <a:endParaRPr lang="en-US"/>
          </a:p>
        </p:txBody>
      </p:sp>
    </p:spTree>
    <p:extLst>
      <p:ext uri="{BB962C8B-B14F-4D97-AF65-F5344CB8AC3E}">
        <p14:creationId xmlns:p14="http://schemas.microsoft.com/office/powerpoint/2010/main" val="1162658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14</a:t>
            </a:fld>
            <a:endParaRPr lang="en-US"/>
          </a:p>
        </p:txBody>
      </p:sp>
    </p:spTree>
    <p:extLst>
      <p:ext uri="{BB962C8B-B14F-4D97-AF65-F5344CB8AC3E}">
        <p14:creationId xmlns:p14="http://schemas.microsoft.com/office/powerpoint/2010/main" val="2428027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15</a:t>
            </a:fld>
            <a:endParaRPr lang="en-US"/>
          </a:p>
        </p:txBody>
      </p:sp>
    </p:spTree>
    <p:extLst>
      <p:ext uri="{BB962C8B-B14F-4D97-AF65-F5344CB8AC3E}">
        <p14:creationId xmlns:p14="http://schemas.microsoft.com/office/powerpoint/2010/main" val="2094104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16</a:t>
            </a:fld>
            <a:endParaRPr lang="en-US"/>
          </a:p>
        </p:txBody>
      </p:sp>
    </p:spTree>
    <p:extLst>
      <p:ext uri="{BB962C8B-B14F-4D97-AF65-F5344CB8AC3E}">
        <p14:creationId xmlns:p14="http://schemas.microsoft.com/office/powerpoint/2010/main" val="370153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17</a:t>
            </a:fld>
            <a:endParaRPr lang="en-US"/>
          </a:p>
        </p:txBody>
      </p:sp>
    </p:spTree>
    <p:extLst>
      <p:ext uri="{BB962C8B-B14F-4D97-AF65-F5344CB8AC3E}">
        <p14:creationId xmlns:p14="http://schemas.microsoft.com/office/powerpoint/2010/main" val="1511430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18</a:t>
            </a:fld>
            <a:endParaRPr lang="en-US"/>
          </a:p>
        </p:txBody>
      </p:sp>
    </p:spTree>
    <p:extLst>
      <p:ext uri="{BB962C8B-B14F-4D97-AF65-F5344CB8AC3E}">
        <p14:creationId xmlns:p14="http://schemas.microsoft.com/office/powerpoint/2010/main" val="2959430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19</a:t>
            </a:fld>
            <a:endParaRPr lang="en-US"/>
          </a:p>
        </p:txBody>
      </p:sp>
    </p:spTree>
    <p:extLst>
      <p:ext uri="{BB962C8B-B14F-4D97-AF65-F5344CB8AC3E}">
        <p14:creationId xmlns:p14="http://schemas.microsoft.com/office/powerpoint/2010/main" val="56730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2</a:t>
            </a:fld>
            <a:endParaRPr lang="en-US"/>
          </a:p>
        </p:txBody>
      </p:sp>
    </p:spTree>
    <p:extLst>
      <p:ext uri="{BB962C8B-B14F-4D97-AF65-F5344CB8AC3E}">
        <p14:creationId xmlns:p14="http://schemas.microsoft.com/office/powerpoint/2010/main" val="2106088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20</a:t>
            </a:fld>
            <a:endParaRPr lang="en-US"/>
          </a:p>
        </p:txBody>
      </p:sp>
    </p:spTree>
    <p:extLst>
      <p:ext uri="{BB962C8B-B14F-4D97-AF65-F5344CB8AC3E}">
        <p14:creationId xmlns:p14="http://schemas.microsoft.com/office/powerpoint/2010/main" val="1317120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21</a:t>
            </a:fld>
            <a:endParaRPr lang="en-US"/>
          </a:p>
        </p:txBody>
      </p:sp>
    </p:spTree>
    <p:extLst>
      <p:ext uri="{BB962C8B-B14F-4D97-AF65-F5344CB8AC3E}">
        <p14:creationId xmlns:p14="http://schemas.microsoft.com/office/powerpoint/2010/main" val="1179390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22</a:t>
            </a:fld>
            <a:endParaRPr lang="en-US"/>
          </a:p>
        </p:txBody>
      </p:sp>
    </p:spTree>
    <p:extLst>
      <p:ext uri="{BB962C8B-B14F-4D97-AF65-F5344CB8AC3E}">
        <p14:creationId xmlns:p14="http://schemas.microsoft.com/office/powerpoint/2010/main" val="1202504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23</a:t>
            </a:fld>
            <a:endParaRPr lang="en-US"/>
          </a:p>
        </p:txBody>
      </p:sp>
    </p:spTree>
    <p:extLst>
      <p:ext uri="{BB962C8B-B14F-4D97-AF65-F5344CB8AC3E}">
        <p14:creationId xmlns:p14="http://schemas.microsoft.com/office/powerpoint/2010/main" val="3455385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24</a:t>
            </a:fld>
            <a:endParaRPr lang="en-US"/>
          </a:p>
        </p:txBody>
      </p:sp>
    </p:spTree>
    <p:extLst>
      <p:ext uri="{BB962C8B-B14F-4D97-AF65-F5344CB8AC3E}">
        <p14:creationId xmlns:p14="http://schemas.microsoft.com/office/powerpoint/2010/main" val="1748955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25</a:t>
            </a:fld>
            <a:endParaRPr lang="en-US"/>
          </a:p>
        </p:txBody>
      </p:sp>
    </p:spTree>
    <p:extLst>
      <p:ext uri="{BB962C8B-B14F-4D97-AF65-F5344CB8AC3E}">
        <p14:creationId xmlns:p14="http://schemas.microsoft.com/office/powerpoint/2010/main" val="2673742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26</a:t>
            </a:fld>
            <a:endParaRPr lang="en-US"/>
          </a:p>
        </p:txBody>
      </p:sp>
    </p:spTree>
    <p:extLst>
      <p:ext uri="{BB962C8B-B14F-4D97-AF65-F5344CB8AC3E}">
        <p14:creationId xmlns:p14="http://schemas.microsoft.com/office/powerpoint/2010/main" val="3278575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27</a:t>
            </a:fld>
            <a:endParaRPr lang="en-US"/>
          </a:p>
        </p:txBody>
      </p:sp>
    </p:spTree>
    <p:extLst>
      <p:ext uri="{BB962C8B-B14F-4D97-AF65-F5344CB8AC3E}">
        <p14:creationId xmlns:p14="http://schemas.microsoft.com/office/powerpoint/2010/main" val="2111415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28</a:t>
            </a:fld>
            <a:endParaRPr lang="en-US"/>
          </a:p>
        </p:txBody>
      </p:sp>
    </p:spTree>
    <p:extLst>
      <p:ext uri="{BB962C8B-B14F-4D97-AF65-F5344CB8AC3E}">
        <p14:creationId xmlns:p14="http://schemas.microsoft.com/office/powerpoint/2010/main" val="2083806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29</a:t>
            </a:fld>
            <a:endParaRPr lang="en-US"/>
          </a:p>
        </p:txBody>
      </p:sp>
    </p:spTree>
    <p:extLst>
      <p:ext uri="{BB962C8B-B14F-4D97-AF65-F5344CB8AC3E}">
        <p14:creationId xmlns:p14="http://schemas.microsoft.com/office/powerpoint/2010/main" val="3018351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3</a:t>
            </a:fld>
            <a:endParaRPr lang="en-US"/>
          </a:p>
        </p:txBody>
      </p:sp>
    </p:spTree>
    <p:extLst>
      <p:ext uri="{BB962C8B-B14F-4D97-AF65-F5344CB8AC3E}">
        <p14:creationId xmlns:p14="http://schemas.microsoft.com/office/powerpoint/2010/main" val="2736268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30</a:t>
            </a:fld>
            <a:endParaRPr lang="en-US"/>
          </a:p>
        </p:txBody>
      </p:sp>
    </p:spTree>
    <p:extLst>
      <p:ext uri="{BB962C8B-B14F-4D97-AF65-F5344CB8AC3E}">
        <p14:creationId xmlns:p14="http://schemas.microsoft.com/office/powerpoint/2010/main" val="688385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31</a:t>
            </a:fld>
            <a:endParaRPr lang="en-US"/>
          </a:p>
        </p:txBody>
      </p:sp>
    </p:spTree>
    <p:extLst>
      <p:ext uri="{BB962C8B-B14F-4D97-AF65-F5344CB8AC3E}">
        <p14:creationId xmlns:p14="http://schemas.microsoft.com/office/powerpoint/2010/main" val="3972519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32</a:t>
            </a:fld>
            <a:endParaRPr lang="en-US"/>
          </a:p>
        </p:txBody>
      </p:sp>
    </p:spTree>
    <p:extLst>
      <p:ext uri="{BB962C8B-B14F-4D97-AF65-F5344CB8AC3E}">
        <p14:creationId xmlns:p14="http://schemas.microsoft.com/office/powerpoint/2010/main" val="2077261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33</a:t>
            </a:fld>
            <a:endParaRPr lang="en-US"/>
          </a:p>
        </p:txBody>
      </p:sp>
    </p:spTree>
    <p:extLst>
      <p:ext uri="{BB962C8B-B14F-4D97-AF65-F5344CB8AC3E}">
        <p14:creationId xmlns:p14="http://schemas.microsoft.com/office/powerpoint/2010/main" val="561325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34</a:t>
            </a:fld>
            <a:endParaRPr lang="en-US"/>
          </a:p>
        </p:txBody>
      </p:sp>
    </p:spTree>
    <p:extLst>
      <p:ext uri="{BB962C8B-B14F-4D97-AF65-F5344CB8AC3E}">
        <p14:creationId xmlns:p14="http://schemas.microsoft.com/office/powerpoint/2010/main" val="14516086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AB1751CC-4B44-40DF-B4BF-8D9D7ACFFC5D}" type="slidenum">
              <a:rPr lang="en-US"/>
              <a:pPr>
                <a:defRPr/>
              </a:pPr>
              <a:t>35</a:t>
            </a:fld>
            <a:endParaRPr lang="en-US"/>
          </a:p>
        </p:txBody>
      </p:sp>
    </p:spTree>
    <p:extLst>
      <p:ext uri="{BB962C8B-B14F-4D97-AF65-F5344CB8AC3E}">
        <p14:creationId xmlns:p14="http://schemas.microsoft.com/office/powerpoint/2010/main" val="1509097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4</a:t>
            </a:fld>
            <a:endParaRPr lang="en-US"/>
          </a:p>
        </p:txBody>
      </p:sp>
    </p:spTree>
    <p:extLst>
      <p:ext uri="{BB962C8B-B14F-4D97-AF65-F5344CB8AC3E}">
        <p14:creationId xmlns:p14="http://schemas.microsoft.com/office/powerpoint/2010/main" val="393224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5</a:t>
            </a:fld>
            <a:endParaRPr lang="en-US"/>
          </a:p>
        </p:txBody>
      </p:sp>
    </p:spTree>
    <p:extLst>
      <p:ext uri="{BB962C8B-B14F-4D97-AF65-F5344CB8AC3E}">
        <p14:creationId xmlns:p14="http://schemas.microsoft.com/office/powerpoint/2010/main" val="2069341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6</a:t>
            </a:fld>
            <a:endParaRPr lang="en-US"/>
          </a:p>
        </p:txBody>
      </p:sp>
    </p:spTree>
    <p:extLst>
      <p:ext uri="{BB962C8B-B14F-4D97-AF65-F5344CB8AC3E}">
        <p14:creationId xmlns:p14="http://schemas.microsoft.com/office/powerpoint/2010/main" val="2064362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7</a:t>
            </a:fld>
            <a:endParaRPr lang="en-US"/>
          </a:p>
        </p:txBody>
      </p:sp>
    </p:spTree>
    <p:extLst>
      <p:ext uri="{BB962C8B-B14F-4D97-AF65-F5344CB8AC3E}">
        <p14:creationId xmlns:p14="http://schemas.microsoft.com/office/powerpoint/2010/main" val="1432854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8</a:t>
            </a:fld>
            <a:endParaRPr lang="en-US"/>
          </a:p>
        </p:txBody>
      </p:sp>
    </p:spTree>
    <p:extLst>
      <p:ext uri="{BB962C8B-B14F-4D97-AF65-F5344CB8AC3E}">
        <p14:creationId xmlns:p14="http://schemas.microsoft.com/office/powerpoint/2010/main" val="2797055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9</a:t>
            </a:fld>
            <a:endParaRPr lang="en-US"/>
          </a:p>
        </p:txBody>
      </p:sp>
    </p:spTree>
    <p:extLst>
      <p:ext uri="{BB962C8B-B14F-4D97-AF65-F5344CB8AC3E}">
        <p14:creationId xmlns:p14="http://schemas.microsoft.com/office/powerpoint/2010/main" val="3697397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FB700-044A-8249-933F-E0539922EE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30FE0E-CD81-C34B-A36F-71848C8D17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83DAA6-E8CB-4048-B0B6-127E0116A65A}"/>
              </a:ext>
            </a:extLst>
          </p:cNvPr>
          <p:cNvSpPr>
            <a:spLocks noGrp="1"/>
          </p:cNvSpPr>
          <p:nvPr>
            <p:ph type="dt" sz="half" idx="10"/>
          </p:nvPr>
        </p:nvSpPr>
        <p:spPr/>
        <p:txBody>
          <a:bodyPr/>
          <a:lstStyle>
            <a:lvl1pPr>
              <a:defRPr/>
            </a:lvl1pPr>
          </a:lstStyle>
          <a:p>
            <a:pPr>
              <a:defRPr/>
            </a:pPr>
            <a:r>
              <a:rPr lang="en-US"/>
              <a:t>June 6, 2018</a:t>
            </a:r>
          </a:p>
        </p:txBody>
      </p:sp>
      <p:sp>
        <p:nvSpPr>
          <p:cNvPr id="5" name="Footer Placeholder 4">
            <a:extLst>
              <a:ext uri="{FF2B5EF4-FFF2-40B4-BE49-F238E27FC236}">
                <a16:creationId xmlns:a16="http://schemas.microsoft.com/office/drawing/2014/main" id="{B0DF568F-03A6-481B-A4C1-2EC0980835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F79BC9-03B2-4101-B6EB-5C2A3FC4D530}"/>
              </a:ext>
            </a:extLst>
          </p:cNvPr>
          <p:cNvSpPr>
            <a:spLocks noGrp="1"/>
          </p:cNvSpPr>
          <p:nvPr>
            <p:ph type="sldNum" sz="quarter" idx="12"/>
          </p:nvPr>
        </p:nvSpPr>
        <p:spPr/>
        <p:txBody>
          <a:bodyPr/>
          <a:lstStyle>
            <a:lvl1pPr>
              <a:defRPr/>
            </a:lvl1pPr>
          </a:lstStyle>
          <a:p>
            <a:pPr>
              <a:defRPr/>
            </a:pPr>
            <a:fld id="{77990E15-4A2A-4E23-BAB9-57F5440B0D5C}" type="slidenum">
              <a:rPr lang="en-US"/>
              <a:pPr>
                <a:defRPr/>
              </a:pPr>
              <a:t>‹#›</a:t>
            </a:fld>
            <a:endParaRPr lang="en-US"/>
          </a:p>
        </p:txBody>
      </p:sp>
    </p:spTree>
    <p:extLst>
      <p:ext uri="{BB962C8B-B14F-4D97-AF65-F5344CB8AC3E}">
        <p14:creationId xmlns:p14="http://schemas.microsoft.com/office/powerpoint/2010/main" val="255038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3CEE5-238B-CA46-8F09-1851AC5BC1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DE51E4-6274-F44A-8921-BA2504615B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026432-39EE-4412-A963-E39B432718B1}"/>
              </a:ext>
            </a:extLst>
          </p:cNvPr>
          <p:cNvSpPr>
            <a:spLocks noGrp="1"/>
          </p:cNvSpPr>
          <p:nvPr>
            <p:ph type="dt" sz="half" idx="10"/>
          </p:nvPr>
        </p:nvSpPr>
        <p:spPr/>
        <p:txBody>
          <a:bodyPr/>
          <a:lstStyle>
            <a:lvl1pPr>
              <a:defRPr/>
            </a:lvl1pPr>
          </a:lstStyle>
          <a:p>
            <a:pPr>
              <a:defRPr/>
            </a:pPr>
            <a:r>
              <a:rPr lang="en-US"/>
              <a:t>June 6, 2018</a:t>
            </a:r>
          </a:p>
        </p:txBody>
      </p:sp>
      <p:sp>
        <p:nvSpPr>
          <p:cNvPr id="5" name="Footer Placeholder 4">
            <a:extLst>
              <a:ext uri="{FF2B5EF4-FFF2-40B4-BE49-F238E27FC236}">
                <a16:creationId xmlns:a16="http://schemas.microsoft.com/office/drawing/2014/main" id="{23409393-FDDA-4C7F-A025-88CE98DA47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F821DF-8F4E-48F9-A1B0-53D26AA97CE2}"/>
              </a:ext>
            </a:extLst>
          </p:cNvPr>
          <p:cNvSpPr>
            <a:spLocks noGrp="1"/>
          </p:cNvSpPr>
          <p:nvPr>
            <p:ph type="sldNum" sz="quarter" idx="12"/>
          </p:nvPr>
        </p:nvSpPr>
        <p:spPr/>
        <p:txBody>
          <a:bodyPr/>
          <a:lstStyle>
            <a:lvl1pPr>
              <a:defRPr/>
            </a:lvl1pPr>
          </a:lstStyle>
          <a:p>
            <a:pPr>
              <a:defRPr/>
            </a:pPr>
            <a:fld id="{40B4712C-C79E-450A-821D-6F644E08F50F}" type="slidenum">
              <a:rPr lang="en-US"/>
              <a:pPr>
                <a:defRPr/>
              </a:pPr>
              <a:t>‹#›</a:t>
            </a:fld>
            <a:endParaRPr lang="en-US"/>
          </a:p>
        </p:txBody>
      </p:sp>
    </p:spTree>
    <p:extLst>
      <p:ext uri="{BB962C8B-B14F-4D97-AF65-F5344CB8AC3E}">
        <p14:creationId xmlns:p14="http://schemas.microsoft.com/office/powerpoint/2010/main" val="1718347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56A474-B7D9-7D47-B25B-09492D7DBF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701722-BA0E-D240-92BC-6B3FE6D1CE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C44E9-0799-45EB-B5C7-75DF8B2BC8A6}"/>
              </a:ext>
            </a:extLst>
          </p:cNvPr>
          <p:cNvSpPr>
            <a:spLocks noGrp="1"/>
          </p:cNvSpPr>
          <p:nvPr>
            <p:ph type="dt" sz="half" idx="10"/>
          </p:nvPr>
        </p:nvSpPr>
        <p:spPr/>
        <p:txBody>
          <a:bodyPr/>
          <a:lstStyle>
            <a:lvl1pPr>
              <a:defRPr/>
            </a:lvl1pPr>
          </a:lstStyle>
          <a:p>
            <a:pPr>
              <a:defRPr/>
            </a:pPr>
            <a:r>
              <a:rPr lang="en-US"/>
              <a:t>June 6, 2018</a:t>
            </a:r>
          </a:p>
        </p:txBody>
      </p:sp>
      <p:sp>
        <p:nvSpPr>
          <p:cNvPr id="5" name="Footer Placeholder 4">
            <a:extLst>
              <a:ext uri="{FF2B5EF4-FFF2-40B4-BE49-F238E27FC236}">
                <a16:creationId xmlns:a16="http://schemas.microsoft.com/office/drawing/2014/main" id="{27FD5D73-EFC9-4EB5-BD34-AAACA12434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5154BC-BBFF-4DEA-84C1-76F7B91C1A50}"/>
              </a:ext>
            </a:extLst>
          </p:cNvPr>
          <p:cNvSpPr>
            <a:spLocks noGrp="1"/>
          </p:cNvSpPr>
          <p:nvPr>
            <p:ph type="sldNum" sz="quarter" idx="12"/>
          </p:nvPr>
        </p:nvSpPr>
        <p:spPr/>
        <p:txBody>
          <a:bodyPr/>
          <a:lstStyle>
            <a:lvl1pPr>
              <a:defRPr/>
            </a:lvl1pPr>
          </a:lstStyle>
          <a:p>
            <a:pPr>
              <a:defRPr/>
            </a:pPr>
            <a:fld id="{EC788982-EC79-42F4-AB3D-1C9E03D8A70B}" type="slidenum">
              <a:rPr lang="en-US"/>
              <a:pPr>
                <a:defRPr/>
              </a:pPr>
              <a:t>‹#›</a:t>
            </a:fld>
            <a:endParaRPr lang="en-US"/>
          </a:p>
        </p:txBody>
      </p:sp>
    </p:spTree>
    <p:extLst>
      <p:ext uri="{BB962C8B-B14F-4D97-AF65-F5344CB8AC3E}">
        <p14:creationId xmlns:p14="http://schemas.microsoft.com/office/powerpoint/2010/main" val="1876227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5995"/>
            </a:lvl1pPr>
          </a:lstStyle>
          <a:p>
            <a:r>
              <a:rPr lang="en-US"/>
              <a:t>Click to edit Master title style</a:t>
            </a:r>
            <a:endParaRPr lang="en-US" dirty="0"/>
          </a:p>
        </p:txBody>
      </p:sp>
      <p:sp>
        <p:nvSpPr>
          <p:cNvPr id="3" name="Subtitle 2"/>
          <p:cNvSpPr>
            <a:spLocks noGrp="1"/>
          </p:cNvSpPr>
          <p:nvPr>
            <p:ph type="subTitle" idx="1"/>
          </p:nvPr>
        </p:nvSpPr>
        <p:spPr>
          <a:xfrm>
            <a:off x="1524000" y="3602040"/>
            <a:ext cx="9144000" cy="1655761"/>
          </a:xfrm>
          <a:prstGeom prst="rect">
            <a:avLst/>
          </a:prstGeom>
        </p:spPr>
        <p:txBody>
          <a:bodyPr/>
          <a:lstStyle>
            <a:lvl1pPr marL="0" indent="0" algn="ctr">
              <a:buNone/>
              <a:defRPr sz="2397"/>
            </a:lvl1pPr>
            <a:lvl2pPr marL="456777" indent="0" algn="ctr">
              <a:buNone/>
              <a:defRPr sz="1999"/>
            </a:lvl2pPr>
            <a:lvl3pPr marL="913554" indent="0" algn="ctr">
              <a:buNone/>
              <a:defRPr sz="1799"/>
            </a:lvl3pPr>
            <a:lvl4pPr marL="1370331" indent="0" algn="ctr">
              <a:buNone/>
              <a:defRPr sz="1599"/>
            </a:lvl4pPr>
            <a:lvl5pPr marL="1827109" indent="0" algn="ctr">
              <a:buNone/>
              <a:defRPr sz="1599"/>
            </a:lvl5pPr>
            <a:lvl6pPr marL="2283886" indent="0" algn="ctr">
              <a:buNone/>
              <a:defRPr sz="1599"/>
            </a:lvl6pPr>
            <a:lvl7pPr marL="2740662" indent="0" algn="ctr">
              <a:buNone/>
              <a:defRPr sz="1599"/>
            </a:lvl7pPr>
            <a:lvl8pPr marL="3197440" indent="0" algn="ctr">
              <a:buNone/>
              <a:defRPr sz="1599"/>
            </a:lvl8pPr>
            <a:lvl9pPr marL="3654217" indent="0" algn="ctr">
              <a:buNone/>
              <a:defRPr sz="1599"/>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3"/>
            <a:ext cx="2743200" cy="365124"/>
          </a:xfrm>
          <a:prstGeom prst="rect">
            <a:avLst/>
          </a:prstGeom>
        </p:spPr>
        <p:txBody>
          <a:bodyPr/>
          <a:lstStyle/>
          <a:p>
            <a:fld id="{2AE2CADB-04C3-4F24-B41C-3D350F769F74}" type="datetimeFigureOut">
              <a:rPr lang="en-IN" smtClean="0">
                <a:solidFill>
                  <a:prstClr val="black">
                    <a:tint val="75000"/>
                  </a:prstClr>
                </a:solidFill>
              </a:rPr>
              <a:pPr/>
              <a:t>06-01-2023</a:t>
            </a:fld>
            <a:endParaRPr lang="en-IN" dirty="0">
              <a:solidFill>
                <a:prstClr val="black">
                  <a:tint val="75000"/>
                </a:prstClr>
              </a:solidFill>
            </a:endParaRPr>
          </a:p>
        </p:txBody>
      </p:sp>
      <p:sp>
        <p:nvSpPr>
          <p:cNvPr id="5" name="Footer Placeholder 4"/>
          <p:cNvSpPr>
            <a:spLocks noGrp="1"/>
          </p:cNvSpPr>
          <p:nvPr>
            <p:ph type="ftr" sz="quarter" idx="11"/>
          </p:nvPr>
        </p:nvSpPr>
        <p:spPr>
          <a:xfrm>
            <a:off x="4038600" y="6356353"/>
            <a:ext cx="4114800" cy="365124"/>
          </a:xfrm>
          <a:prstGeom prst="rect">
            <a:avLst/>
          </a:prstGeom>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a:xfrm>
            <a:off x="8610600" y="6356353"/>
            <a:ext cx="2743200" cy="365124"/>
          </a:xfrm>
          <a:prstGeom prst="rect">
            <a:avLst/>
          </a:prstGeom>
        </p:spPr>
        <p:txBody>
          <a:bodyPr/>
          <a:lstStyle/>
          <a:p>
            <a:fld id="{D45481D5-0DE6-4321-ADEA-42D9FBDCC30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97938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0966-EC45-584E-B51E-AFF5D83359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B71C9B-C10F-2842-8210-ACC40AB2CE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660B37-EB23-4B19-B93D-33A774EFA812}"/>
              </a:ext>
            </a:extLst>
          </p:cNvPr>
          <p:cNvSpPr>
            <a:spLocks noGrp="1"/>
          </p:cNvSpPr>
          <p:nvPr>
            <p:ph type="dt" sz="half" idx="10"/>
          </p:nvPr>
        </p:nvSpPr>
        <p:spPr/>
        <p:txBody>
          <a:bodyPr/>
          <a:lstStyle>
            <a:lvl1pPr>
              <a:defRPr/>
            </a:lvl1pPr>
          </a:lstStyle>
          <a:p>
            <a:pPr>
              <a:defRPr/>
            </a:pPr>
            <a:r>
              <a:rPr lang="en-US"/>
              <a:t>June 6, 2018</a:t>
            </a:r>
          </a:p>
        </p:txBody>
      </p:sp>
      <p:sp>
        <p:nvSpPr>
          <p:cNvPr id="5" name="Footer Placeholder 4">
            <a:extLst>
              <a:ext uri="{FF2B5EF4-FFF2-40B4-BE49-F238E27FC236}">
                <a16:creationId xmlns:a16="http://schemas.microsoft.com/office/drawing/2014/main" id="{092F7B0D-A880-4800-9E69-94CD5E2DFF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3EAEFD-84D4-433F-A75B-CA36CCCD533C}"/>
              </a:ext>
            </a:extLst>
          </p:cNvPr>
          <p:cNvSpPr>
            <a:spLocks noGrp="1"/>
          </p:cNvSpPr>
          <p:nvPr>
            <p:ph type="sldNum" sz="quarter" idx="12"/>
          </p:nvPr>
        </p:nvSpPr>
        <p:spPr/>
        <p:txBody>
          <a:bodyPr/>
          <a:lstStyle>
            <a:lvl1pPr>
              <a:defRPr/>
            </a:lvl1pPr>
          </a:lstStyle>
          <a:p>
            <a:pPr>
              <a:defRPr/>
            </a:pPr>
            <a:fld id="{481C65C5-7F16-4CE4-95F1-2B89ED0EB855}" type="slidenum">
              <a:rPr lang="en-US"/>
              <a:pPr>
                <a:defRPr/>
              </a:pPr>
              <a:t>‹#›</a:t>
            </a:fld>
            <a:endParaRPr lang="en-US"/>
          </a:p>
        </p:txBody>
      </p:sp>
    </p:spTree>
    <p:extLst>
      <p:ext uri="{BB962C8B-B14F-4D97-AF65-F5344CB8AC3E}">
        <p14:creationId xmlns:p14="http://schemas.microsoft.com/office/powerpoint/2010/main" val="418113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3C54-E046-BA4B-B16B-17DFF52459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D5F494-4834-D747-9387-13AF3DE20F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6E9356-21B6-4601-9F8F-6A62233ECF31}"/>
              </a:ext>
            </a:extLst>
          </p:cNvPr>
          <p:cNvSpPr>
            <a:spLocks noGrp="1"/>
          </p:cNvSpPr>
          <p:nvPr>
            <p:ph type="dt" sz="half" idx="10"/>
          </p:nvPr>
        </p:nvSpPr>
        <p:spPr/>
        <p:txBody>
          <a:bodyPr/>
          <a:lstStyle>
            <a:lvl1pPr>
              <a:defRPr/>
            </a:lvl1pPr>
          </a:lstStyle>
          <a:p>
            <a:pPr>
              <a:defRPr/>
            </a:pPr>
            <a:r>
              <a:rPr lang="en-US"/>
              <a:t>June 6, 2018</a:t>
            </a:r>
          </a:p>
        </p:txBody>
      </p:sp>
      <p:sp>
        <p:nvSpPr>
          <p:cNvPr id="5" name="Footer Placeholder 4">
            <a:extLst>
              <a:ext uri="{FF2B5EF4-FFF2-40B4-BE49-F238E27FC236}">
                <a16:creationId xmlns:a16="http://schemas.microsoft.com/office/drawing/2014/main" id="{A9375246-5F31-4377-870B-44D92DC379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96ACF9-A7BD-4B8D-841C-B45F261BE08E}"/>
              </a:ext>
            </a:extLst>
          </p:cNvPr>
          <p:cNvSpPr>
            <a:spLocks noGrp="1"/>
          </p:cNvSpPr>
          <p:nvPr>
            <p:ph type="sldNum" sz="quarter" idx="12"/>
          </p:nvPr>
        </p:nvSpPr>
        <p:spPr/>
        <p:txBody>
          <a:bodyPr/>
          <a:lstStyle>
            <a:lvl1pPr>
              <a:defRPr/>
            </a:lvl1pPr>
          </a:lstStyle>
          <a:p>
            <a:pPr>
              <a:defRPr/>
            </a:pPr>
            <a:fld id="{7E27FDF6-5840-4462-96BF-22145513AF19}" type="slidenum">
              <a:rPr lang="en-US"/>
              <a:pPr>
                <a:defRPr/>
              </a:pPr>
              <a:t>‹#›</a:t>
            </a:fld>
            <a:endParaRPr lang="en-US"/>
          </a:p>
        </p:txBody>
      </p:sp>
    </p:spTree>
    <p:extLst>
      <p:ext uri="{BB962C8B-B14F-4D97-AF65-F5344CB8AC3E}">
        <p14:creationId xmlns:p14="http://schemas.microsoft.com/office/powerpoint/2010/main" val="3978149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117D-4A55-134F-AAAD-B2786D30D8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2C2707-224C-6746-AB83-B5EE9C3D6A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1306F0-2AC9-4F41-B49E-9CF78A2959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72E0050-8D67-425F-8C95-852B7AEA135B}"/>
              </a:ext>
            </a:extLst>
          </p:cNvPr>
          <p:cNvSpPr>
            <a:spLocks noGrp="1"/>
          </p:cNvSpPr>
          <p:nvPr>
            <p:ph type="dt" sz="half" idx="10"/>
          </p:nvPr>
        </p:nvSpPr>
        <p:spPr/>
        <p:txBody>
          <a:bodyPr/>
          <a:lstStyle>
            <a:lvl1pPr>
              <a:defRPr/>
            </a:lvl1pPr>
          </a:lstStyle>
          <a:p>
            <a:pPr>
              <a:defRPr/>
            </a:pPr>
            <a:r>
              <a:rPr lang="en-US"/>
              <a:t>June 6, 2018</a:t>
            </a:r>
          </a:p>
        </p:txBody>
      </p:sp>
      <p:sp>
        <p:nvSpPr>
          <p:cNvPr id="6" name="Footer Placeholder 4">
            <a:extLst>
              <a:ext uri="{FF2B5EF4-FFF2-40B4-BE49-F238E27FC236}">
                <a16:creationId xmlns:a16="http://schemas.microsoft.com/office/drawing/2014/main" id="{1669354B-63B2-4196-BC38-DECC9BB2577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808BD-6472-4528-AAD0-354CADC386E6}"/>
              </a:ext>
            </a:extLst>
          </p:cNvPr>
          <p:cNvSpPr>
            <a:spLocks noGrp="1"/>
          </p:cNvSpPr>
          <p:nvPr>
            <p:ph type="sldNum" sz="quarter" idx="12"/>
          </p:nvPr>
        </p:nvSpPr>
        <p:spPr/>
        <p:txBody>
          <a:bodyPr/>
          <a:lstStyle>
            <a:lvl1pPr>
              <a:defRPr/>
            </a:lvl1pPr>
          </a:lstStyle>
          <a:p>
            <a:pPr>
              <a:defRPr/>
            </a:pPr>
            <a:fld id="{CFC080C3-A7A8-43B5-889E-241AE08E29F1}" type="slidenum">
              <a:rPr lang="en-US"/>
              <a:pPr>
                <a:defRPr/>
              </a:pPr>
              <a:t>‹#›</a:t>
            </a:fld>
            <a:endParaRPr lang="en-US"/>
          </a:p>
        </p:txBody>
      </p:sp>
    </p:spTree>
    <p:extLst>
      <p:ext uri="{BB962C8B-B14F-4D97-AF65-F5344CB8AC3E}">
        <p14:creationId xmlns:p14="http://schemas.microsoft.com/office/powerpoint/2010/main" val="385649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2B46E-FEE0-9848-B603-4BA1F6969F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53DC98-050C-DF4B-B663-D5B1C8E73E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49654C-0E83-4542-B2BD-CE2B840229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8B6312-FF1C-514D-9FF8-7B0A3879E6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5F3370-C3D1-2D47-B122-9F1341221E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21D4EE3-9BC6-44F2-9DAD-1A4E9FA1FAAF}"/>
              </a:ext>
            </a:extLst>
          </p:cNvPr>
          <p:cNvSpPr>
            <a:spLocks noGrp="1"/>
          </p:cNvSpPr>
          <p:nvPr>
            <p:ph type="dt" sz="half" idx="10"/>
          </p:nvPr>
        </p:nvSpPr>
        <p:spPr/>
        <p:txBody>
          <a:bodyPr/>
          <a:lstStyle>
            <a:lvl1pPr>
              <a:defRPr/>
            </a:lvl1pPr>
          </a:lstStyle>
          <a:p>
            <a:pPr>
              <a:defRPr/>
            </a:pPr>
            <a:r>
              <a:rPr lang="en-US"/>
              <a:t>June 6, 2018</a:t>
            </a:r>
          </a:p>
        </p:txBody>
      </p:sp>
      <p:sp>
        <p:nvSpPr>
          <p:cNvPr id="8" name="Footer Placeholder 4">
            <a:extLst>
              <a:ext uri="{FF2B5EF4-FFF2-40B4-BE49-F238E27FC236}">
                <a16:creationId xmlns:a16="http://schemas.microsoft.com/office/drawing/2014/main" id="{D799D854-D0B6-43EB-8715-38AD950B435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017DA0B-B0FC-4539-A6B3-6D70407E9654}"/>
              </a:ext>
            </a:extLst>
          </p:cNvPr>
          <p:cNvSpPr>
            <a:spLocks noGrp="1"/>
          </p:cNvSpPr>
          <p:nvPr>
            <p:ph type="sldNum" sz="quarter" idx="12"/>
          </p:nvPr>
        </p:nvSpPr>
        <p:spPr/>
        <p:txBody>
          <a:bodyPr/>
          <a:lstStyle>
            <a:lvl1pPr>
              <a:defRPr/>
            </a:lvl1pPr>
          </a:lstStyle>
          <a:p>
            <a:pPr>
              <a:defRPr/>
            </a:pPr>
            <a:fld id="{96225488-A3D1-463F-9BFD-9AAE65BE0DD4}" type="slidenum">
              <a:rPr lang="en-US"/>
              <a:pPr>
                <a:defRPr/>
              </a:pPr>
              <a:t>‹#›</a:t>
            </a:fld>
            <a:endParaRPr lang="en-US"/>
          </a:p>
        </p:txBody>
      </p:sp>
    </p:spTree>
    <p:extLst>
      <p:ext uri="{BB962C8B-B14F-4D97-AF65-F5344CB8AC3E}">
        <p14:creationId xmlns:p14="http://schemas.microsoft.com/office/powerpoint/2010/main" val="62850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C7D67-B712-DC4C-A176-C01D45D28E96}"/>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FD8C1C3-FB08-4F96-A8B3-833211396785}"/>
              </a:ext>
            </a:extLst>
          </p:cNvPr>
          <p:cNvSpPr>
            <a:spLocks noGrp="1"/>
          </p:cNvSpPr>
          <p:nvPr>
            <p:ph type="dt" sz="half" idx="10"/>
          </p:nvPr>
        </p:nvSpPr>
        <p:spPr/>
        <p:txBody>
          <a:bodyPr/>
          <a:lstStyle>
            <a:lvl1pPr>
              <a:defRPr/>
            </a:lvl1pPr>
          </a:lstStyle>
          <a:p>
            <a:pPr>
              <a:defRPr/>
            </a:pPr>
            <a:r>
              <a:rPr lang="en-US"/>
              <a:t>June 6, 2018</a:t>
            </a:r>
          </a:p>
        </p:txBody>
      </p:sp>
      <p:sp>
        <p:nvSpPr>
          <p:cNvPr id="4" name="Footer Placeholder 4">
            <a:extLst>
              <a:ext uri="{FF2B5EF4-FFF2-40B4-BE49-F238E27FC236}">
                <a16:creationId xmlns:a16="http://schemas.microsoft.com/office/drawing/2014/main" id="{D32DE2C0-C50A-4E64-8FF9-AAA836A878B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CD8E2D7-04AC-450D-B676-A3CD9C9EA935}"/>
              </a:ext>
            </a:extLst>
          </p:cNvPr>
          <p:cNvSpPr>
            <a:spLocks noGrp="1"/>
          </p:cNvSpPr>
          <p:nvPr>
            <p:ph type="sldNum" sz="quarter" idx="12"/>
          </p:nvPr>
        </p:nvSpPr>
        <p:spPr/>
        <p:txBody>
          <a:bodyPr/>
          <a:lstStyle>
            <a:lvl1pPr>
              <a:defRPr/>
            </a:lvl1pPr>
          </a:lstStyle>
          <a:p>
            <a:pPr>
              <a:defRPr/>
            </a:pPr>
            <a:fld id="{972A0245-2F21-4CF2-A8AF-AF9743E4C745}" type="slidenum">
              <a:rPr lang="en-US"/>
              <a:pPr>
                <a:defRPr/>
              </a:pPr>
              <a:t>‹#›</a:t>
            </a:fld>
            <a:endParaRPr lang="en-US"/>
          </a:p>
        </p:txBody>
      </p:sp>
    </p:spTree>
    <p:extLst>
      <p:ext uri="{BB962C8B-B14F-4D97-AF65-F5344CB8AC3E}">
        <p14:creationId xmlns:p14="http://schemas.microsoft.com/office/powerpoint/2010/main" val="4003914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5EA077F-55E3-48FA-A6A0-EB0E585D86E3}"/>
              </a:ext>
            </a:extLst>
          </p:cNvPr>
          <p:cNvSpPr>
            <a:spLocks noGrp="1"/>
          </p:cNvSpPr>
          <p:nvPr>
            <p:ph type="dt" sz="half" idx="10"/>
          </p:nvPr>
        </p:nvSpPr>
        <p:spPr/>
        <p:txBody>
          <a:bodyPr/>
          <a:lstStyle>
            <a:lvl1pPr>
              <a:defRPr/>
            </a:lvl1pPr>
          </a:lstStyle>
          <a:p>
            <a:pPr>
              <a:defRPr/>
            </a:pPr>
            <a:r>
              <a:rPr lang="en-US"/>
              <a:t>June 6, 2018</a:t>
            </a:r>
          </a:p>
        </p:txBody>
      </p:sp>
      <p:sp>
        <p:nvSpPr>
          <p:cNvPr id="3" name="Footer Placeholder 4">
            <a:extLst>
              <a:ext uri="{FF2B5EF4-FFF2-40B4-BE49-F238E27FC236}">
                <a16:creationId xmlns:a16="http://schemas.microsoft.com/office/drawing/2014/main" id="{8595C79C-EA3F-405C-9F66-97109DF00AB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63C9A21-6FC8-4222-81C8-322244F1BDD8}"/>
              </a:ext>
            </a:extLst>
          </p:cNvPr>
          <p:cNvSpPr>
            <a:spLocks noGrp="1"/>
          </p:cNvSpPr>
          <p:nvPr>
            <p:ph type="sldNum" sz="quarter" idx="12"/>
          </p:nvPr>
        </p:nvSpPr>
        <p:spPr/>
        <p:txBody>
          <a:bodyPr/>
          <a:lstStyle>
            <a:lvl1pPr>
              <a:defRPr/>
            </a:lvl1pPr>
          </a:lstStyle>
          <a:p>
            <a:pPr>
              <a:defRPr/>
            </a:pPr>
            <a:fld id="{1A49FBDF-FD67-4CFA-A435-EE0B9B6AE34D}" type="slidenum">
              <a:rPr lang="en-US"/>
              <a:pPr>
                <a:defRPr/>
              </a:pPr>
              <a:t>‹#›</a:t>
            </a:fld>
            <a:endParaRPr lang="en-US"/>
          </a:p>
        </p:txBody>
      </p:sp>
    </p:spTree>
    <p:extLst>
      <p:ext uri="{BB962C8B-B14F-4D97-AF65-F5344CB8AC3E}">
        <p14:creationId xmlns:p14="http://schemas.microsoft.com/office/powerpoint/2010/main" val="357376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5670-71F0-9A4C-A5F4-1543253E64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DC7645-C35B-B44B-BC8C-D3F0D897E3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B54569-3B71-A44C-B116-9D207AD65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A9B4315-4E81-4C81-A927-45EB990D3B73}"/>
              </a:ext>
            </a:extLst>
          </p:cNvPr>
          <p:cNvSpPr>
            <a:spLocks noGrp="1"/>
          </p:cNvSpPr>
          <p:nvPr>
            <p:ph type="dt" sz="half" idx="10"/>
          </p:nvPr>
        </p:nvSpPr>
        <p:spPr/>
        <p:txBody>
          <a:bodyPr/>
          <a:lstStyle>
            <a:lvl1pPr>
              <a:defRPr/>
            </a:lvl1pPr>
          </a:lstStyle>
          <a:p>
            <a:pPr>
              <a:defRPr/>
            </a:pPr>
            <a:r>
              <a:rPr lang="en-US"/>
              <a:t>June 6, 2018</a:t>
            </a:r>
          </a:p>
        </p:txBody>
      </p:sp>
      <p:sp>
        <p:nvSpPr>
          <p:cNvPr id="6" name="Footer Placeholder 4">
            <a:extLst>
              <a:ext uri="{FF2B5EF4-FFF2-40B4-BE49-F238E27FC236}">
                <a16:creationId xmlns:a16="http://schemas.microsoft.com/office/drawing/2014/main" id="{277C340F-C710-4AB0-9BB7-12833C85C18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1D0F7A7-579D-4504-95D9-EFFA71CCFED8}"/>
              </a:ext>
            </a:extLst>
          </p:cNvPr>
          <p:cNvSpPr>
            <a:spLocks noGrp="1"/>
          </p:cNvSpPr>
          <p:nvPr>
            <p:ph type="sldNum" sz="quarter" idx="12"/>
          </p:nvPr>
        </p:nvSpPr>
        <p:spPr/>
        <p:txBody>
          <a:bodyPr/>
          <a:lstStyle>
            <a:lvl1pPr>
              <a:defRPr/>
            </a:lvl1pPr>
          </a:lstStyle>
          <a:p>
            <a:pPr>
              <a:defRPr/>
            </a:pPr>
            <a:fld id="{2643B876-AAB9-4313-B20C-B01B035B354B}" type="slidenum">
              <a:rPr lang="en-US"/>
              <a:pPr>
                <a:defRPr/>
              </a:pPr>
              <a:t>‹#›</a:t>
            </a:fld>
            <a:endParaRPr lang="en-US"/>
          </a:p>
        </p:txBody>
      </p:sp>
    </p:spTree>
    <p:extLst>
      <p:ext uri="{BB962C8B-B14F-4D97-AF65-F5344CB8AC3E}">
        <p14:creationId xmlns:p14="http://schemas.microsoft.com/office/powerpoint/2010/main" val="48020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4B0DB-2DAA-1A4C-8051-1AB20A5BDA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7C8367-0745-B643-BB31-BA8634A84438}"/>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F7EED309-00CD-E740-8FDD-9079913FB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FD1B06D-D0E1-4F9E-955A-99FF30385D66}"/>
              </a:ext>
            </a:extLst>
          </p:cNvPr>
          <p:cNvSpPr>
            <a:spLocks noGrp="1"/>
          </p:cNvSpPr>
          <p:nvPr>
            <p:ph type="dt" sz="half" idx="10"/>
          </p:nvPr>
        </p:nvSpPr>
        <p:spPr/>
        <p:txBody>
          <a:bodyPr/>
          <a:lstStyle>
            <a:lvl1pPr>
              <a:defRPr/>
            </a:lvl1pPr>
          </a:lstStyle>
          <a:p>
            <a:pPr>
              <a:defRPr/>
            </a:pPr>
            <a:r>
              <a:rPr lang="en-US"/>
              <a:t>June 6, 2018</a:t>
            </a:r>
          </a:p>
        </p:txBody>
      </p:sp>
      <p:sp>
        <p:nvSpPr>
          <p:cNvPr id="6" name="Footer Placeholder 4">
            <a:extLst>
              <a:ext uri="{FF2B5EF4-FFF2-40B4-BE49-F238E27FC236}">
                <a16:creationId xmlns:a16="http://schemas.microsoft.com/office/drawing/2014/main" id="{852FD9AC-56D7-4AA1-878B-43EAE6BDDF6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D21B2AC-D425-45B3-AFFA-84DB33E7E912}"/>
              </a:ext>
            </a:extLst>
          </p:cNvPr>
          <p:cNvSpPr>
            <a:spLocks noGrp="1"/>
          </p:cNvSpPr>
          <p:nvPr>
            <p:ph type="sldNum" sz="quarter" idx="12"/>
          </p:nvPr>
        </p:nvSpPr>
        <p:spPr/>
        <p:txBody>
          <a:bodyPr/>
          <a:lstStyle>
            <a:lvl1pPr>
              <a:defRPr/>
            </a:lvl1pPr>
          </a:lstStyle>
          <a:p>
            <a:pPr>
              <a:defRPr/>
            </a:pPr>
            <a:fld id="{B17EB942-9B3F-4333-A19E-7150D5E23C2A}" type="slidenum">
              <a:rPr lang="en-US"/>
              <a:pPr>
                <a:defRPr/>
              </a:pPr>
              <a:t>‹#›</a:t>
            </a:fld>
            <a:endParaRPr lang="en-US"/>
          </a:p>
        </p:txBody>
      </p:sp>
    </p:spTree>
    <p:extLst>
      <p:ext uri="{BB962C8B-B14F-4D97-AF65-F5344CB8AC3E}">
        <p14:creationId xmlns:p14="http://schemas.microsoft.com/office/powerpoint/2010/main" val="355993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D9FAEC-0F00-46D0-8C88-512A2F3F2CF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7093834-D3E9-4FA2-ABB8-02D096256E3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8ED2EFE-A8EA-A849-9138-2C03129AD5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en-US"/>
              <a:t>June 6, 2018</a:t>
            </a:r>
          </a:p>
        </p:txBody>
      </p:sp>
      <p:sp>
        <p:nvSpPr>
          <p:cNvPr id="5" name="Footer Placeholder 4">
            <a:extLst>
              <a:ext uri="{FF2B5EF4-FFF2-40B4-BE49-F238E27FC236}">
                <a16:creationId xmlns:a16="http://schemas.microsoft.com/office/drawing/2014/main" id="{69F127F2-C3E2-844B-91C3-A5E584176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5FB7339-D438-ED47-BFF8-7438EB9C3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71A4E508-F09A-4F3D-B420-60D0C734EC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915982"/>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3554"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89" indent="-228389" algn="l" defTabSz="913554"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2397" kern="1200">
          <a:solidFill>
            <a:schemeClr val="tx1"/>
          </a:solidFill>
          <a:latin typeface="+mn-lt"/>
          <a:ea typeface="+mn-ea"/>
          <a:cs typeface="+mn-cs"/>
        </a:defRPr>
      </a:lvl2pPr>
      <a:lvl3pPr marL="1141942" indent="-228389" algn="l" defTabSz="91355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2275"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2606"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3554" rtl="0" eaLnBrk="1" latinLnBrk="0" hangingPunct="1">
        <a:defRPr sz="1799" kern="1200">
          <a:solidFill>
            <a:schemeClr val="tx1"/>
          </a:solidFill>
          <a:latin typeface="+mn-lt"/>
          <a:ea typeface="+mn-ea"/>
          <a:cs typeface="+mn-cs"/>
        </a:defRPr>
      </a:lvl1pPr>
      <a:lvl2pPr marL="456777" algn="l" defTabSz="913554" rtl="0" eaLnBrk="1" latinLnBrk="0" hangingPunct="1">
        <a:defRPr sz="1799" kern="1200">
          <a:solidFill>
            <a:schemeClr val="tx1"/>
          </a:solidFill>
          <a:latin typeface="+mn-lt"/>
          <a:ea typeface="+mn-ea"/>
          <a:cs typeface="+mn-cs"/>
        </a:defRPr>
      </a:lvl2pPr>
      <a:lvl3pPr marL="913554" algn="l" defTabSz="913554" rtl="0" eaLnBrk="1" latinLnBrk="0" hangingPunct="1">
        <a:defRPr sz="1799" kern="1200">
          <a:solidFill>
            <a:schemeClr val="tx1"/>
          </a:solidFill>
          <a:latin typeface="+mn-lt"/>
          <a:ea typeface="+mn-ea"/>
          <a:cs typeface="+mn-cs"/>
        </a:defRPr>
      </a:lvl3pPr>
      <a:lvl4pPr marL="1370331" algn="l" defTabSz="913554" rtl="0" eaLnBrk="1" latinLnBrk="0" hangingPunct="1">
        <a:defRPr sz="1799" kern="1200">
          <a:solidFill>
            <a:schemeClr val="tx1"/>
          </a:solidFill>
          <a:latin typeface="+mn-lt"/>
          <a:ea typeface="+mn-ea"/>
          <a:cs typeface="+mn-cs"/>
        </a:defRPr>
      </a:lvl4pPr>
      <a:lvl5pPr marL="1827109" algn="l" defTabSz="913554" rtl="0" eaLnBrk="1" latinLnBrk="0" hangingPunct="1">
        <a:defRPr sz="1799" kern="1200">
          <a:solidFill>
            <a:schemeClr val="tx1"/>
          </a:solidFill>
          <a:latin typeface="+mn-lt"/>
          <a:ea typeface="+mn-ea"/>
          <a:cs typeface="+mn-cs"/>
        </a:defRPr>
      </a:lvl5pPr>
      <a:lvl6pPr marL="2283886" algn="l" defTabSz="913554" rtl="0" eaLnBrk="1" latinLnBrk="0" hangingPunct="1">
        <a:defRPr sz="1799" kern="1200">
          <a:solidFill>
            <a:schemeClr val="tx1"/>
          </a:solidFill>
          <a:latin typeface="+mn-lt"/>
          <a:ea typeface="+mn-ea"/>
          <a:cs typeface="+mn-cs"/>
        </a:defRPr>
      </a:lvl6pPr>
      <a:lvl7pPr marL="2740662" algn="l" defTabSz="913554" rtl="0" eaLnBrk="1" latinLnBrk="0" hangingPunct="1">
        <a:defRPr sz="1799" kern="1200">
          <a:solidFill>
            <a:schemeClr val="tx1"/>
          </a:solidFill>
          <a:latin typeface="+mn-lt"/>
          <a:ea typeface="+mn-ea"/>
          <a:cs typeface="+mn-cs"/>
        </a:defRPr>
      </a:lvl7pPr>
      <a:lvl8pPr marL="3197440" algn="l" defTabSz="913554" rtl="0" eaLnBrk="1" latinLnBrk="0" hangingPunct="1">
        <a:defRPr sz="1799" kern="1200">
          <a:solidFill>
            <a:schemeClr val="tx1"/>
          </a:solidFill>
          <a:latin typeface="+mn-lt"/>
          <a:ea typeface="+mn-ea"/>
          <a:cs typeface="+mn-cs"/>
        </a:defRPr>
      </a:lvl8pPr>
      <a:lvl9pPr marL="3654217" algn="l" defTabSz="913554"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mailto:ERC@myboyum.com"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mailto:tstevens@myboyum.com" TargetMode="External"/><Relationship Id="rId3" Type="http://schemas.openxmlformats.org/officeDocument/2006/relationships/image" Target="../media/image6.jpg"/><Relationship Id="rId7" Type="http://schemas.openxmlformats.org/officeDocument/2006/relationships/hyperlink" Target="mailto:bcasalenda@myboyum.com"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mailto:cwittich@myboyum.com"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4">
            <a:extLst>
              <a:ext uri="{FF2B5EF4-FFF2-40B4-BE49-F238E27FC236}">
                <a16:creationId xmlns:a16="http://schemas.microsoft.com/office/drawing/2014/main" id="{E9F16AB6-31A5-40EF-9647-9A6F7DAF6D2E}"/>
              </a:ext>
            </a:extLst>
          </p:cNvPr>
          <p:cNvPicPr>
            <a:picLocks noChangeAspect="1"/>
          </p:cNvPicPr>
          <p:nvPr/>
        </p:nvPicPr>
        <p:blipFill>
          <a:blip r:embed="rId3">
            <a:extLst>
              <a:ext uri="{28A0092B-C50C-407E-A947-70E740481C1C}">
                <a14:useLocalDpi xmlns:a14="http://schemas.microsoft.com/office/drawing/2010/main" val="0"/>
              </a:ext>
            </a:extLst>
          </a:blip>
          <a:srcRect l="49730" t="273" r="-1347" b="-273"/>
          <a:stretch>
            <a:fillRect/>
          </a:stretch>
        </p:blipFill>
        <p:spPr bwMode="auto">
          <a:xfrm>
            <a:off x="0" y="10160"/>
            <a:ext cx="4603750" cy="6159500"/>
          </a:xfrm>
          <a:prstGeom prst="rect">
            <a:avLst/>
          </a:prstGeom>
          <a:noFill/>
          <a:ln w="12700" cap="rnd">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074" name="Picture 20">
            <a:extLst>
              <a:ext uri="{FF2B5EF4-FFF2-40B4-BE49-F238E27FC236}">
                <a16:creationId xmlns:a16="http://schemas.microsoft.com/office/drawing/2014/main" id="{316A6D6A-33F1-4644-977D-B1D5019D1C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a:extLst>
              <a:ext uri="{FF2B5EF4-FFF2-40B4-BE49-F238E27FC236}">
                <a16:creationId xmlns:a16="http://schemas.microsoft.com/office/drawing/2014/main" id="{D804EF0A-5209-4713-9728-6AE31BD18110}"/>
              </a:ext>
            </a:extLst>
          </p:cNvPr>
          <p:cNvSpPr>
            <a:spLocks noGrp="1" noChangeArrowheads="1"/>
          </p:cNvSpPr>
          <p:nvPr>
            <p:ph type="ctrTitle"/>
          </p:nvPr>
        </p:nvSpPr>
        <p:spPr>
          <a:xfrm>
            <a:off x="5180986" y="1634980"/>
            <a:ext cx="6342636" cy="2427222"/>
          </a:xfrm>
        </p:spPr>
        <p:txBody>
          <a:bodyPr/>
          <a:lstStyle/>
          <a:p>
            <a:br>
              <a:rPr lang="en-US" sz="7200" dirty="0"/>
            </a:br>
            <a:r>
              <a:rPr lang="en-US" b="1" dirty="0">
                <a:latin typeface="Calibri"/>
                <a:cs typeface="Calibri Light"/>
              </a:rPr>
              <a:t> Employee Retention Credit for Salons</a:t>
            </a:r>
            <a:endParaRPr lang="en-US" sz="4400" b="1" dirty="0">
              <a:latin typeface="Calibri"/>
              <a:cs typeface="Calibri Light"/>
            </a:endParaRPr>
          </a:p>
        </p:txBody>
      </p:sp>
      <p:pic>
        <p:nvPicPr>
          <p:cNvPr id="3077" name="Picture 9">
            <a:extLst>
              <a:ext uri="{FF2B5EF4-FFF2-40B4-BE49-F238E27FC236}">
                <a16:creationId xmlns:a16="http://schemas.microsoft.com/office/drawing/2014/main" id="{CB99ACCA-8A30-4C03-9F8C-1E40BBCB40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6825" y="189753"/>
            <a:ext cx="346075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Slide Number Placeholder 12">
            <a:extLst>
              <a:ext uri="{FF2B5EF4-FFF2-40B4-BE49-F238E27FC236}">
                <a16:creationId xmlns:a16="http://schemas.microsoft.com/office/drawing/2014/main" id="{2BBB48E9-0016-4B34-A670-2F2DB3FA0B5C}"/>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A82839-E301-4005-9514-D61B32BB7B6F}" type="slidenum">
              <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87299277-60FD-44FE-9EE8-A549197F8FC4}"/>
              </a:ext>
            </a:extLst>
          </p:cNvPr>
          <p:cNvSpPr txBox="1"/>
          <p:nvPr/>
        </p:nvSpPr>
        <p:spPr>
          <a:xfrm>
            <a:off x="5055916" y="4240382"/>
            <a:ext cx="6378745" cy="1077218"/>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Calibri"/>
              </a:rPr>
              <a:t>Presented by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Calibri"/>
              </a:rPr>
              <a:t> Chris Wittich, MBT, CPA</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a:endParaRPr>
          </a:p>
        </p:txBody>
      </p:sp>
    </p:spTree>
    <p:extLst>
      <p:ext uri="{BB962C8B-B14F-4D97-AF65-F5344CB8AC3E}">
        <p14:creationId xmlns:p14="http://schemas.microsoft.com/office/powerpoint/2010/main" val="4007689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Employee Retention Credit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571010"/>
            <a:ext cx="10527918" cy="4312036"/>
          </a:xfrm>
        </p:spPr>
        <p:txBody>
          <a:bodyPr vert="horz" wrap="square" lIns="91440" tIns="45720" rIns="91440" bIns="45720" numCol="1" anchor="t" anchorCtr="0" compatLnSpc="1">
            <a:prstTxWarp prst="textNoShape">
              <a:avLst/>
            </a:prstTxWarp>
            <a:noAutofit/>
          </a:bodyPr>
          <a:lstStyle/>
          <a:p>
            <a:r>
              <a:rPr lang="en-US" dirty="0">
                <a:cs typeface="Calibri"/>
              </a:rPr>
              <a:t>ERC rules that apply for 2021</a:t>
            </a:r>
          </a:p>
          <a:p>
            <a:pPr lvl="1"/>
            <a:r>
              <a:rPr lang="en-US" dirty="0">
                <a:cs typeface="Calibri"/>
              </a:rPr>
              <a:t>Same wages cannot be used for PPP forgiveness and the ERC, no double dipping</a:t>
            </a:r>
          </a:p>
          <a:p>
            <a:pPr lvl="1"/>
            <a:r>
              <a:rPr lang="en-US" dirty="0">
                <a:ea typeface="+mn-lt"/>
                <a:cs typeface="+mn-lt"/>
              </a:rPr>
              <a:t>The normal ERC is available for the first 3 quarters in 2021</a:t>
            </a:r>
          </a:p>
          <a:p>
            <a:pPr lvl="1"/>
            <a:r>
              <a:rPr lang="en-US" dirty="0">
                <a:ea typeface="+mn-lt"/>
                <a:cs typeface="+mn-lt"/>
              </a:rPr>
              <a:t>For any startup businesses that began in 2020 or 2021 you can look at the startup ERC rules and could be eligible for Q3 and Q4 of 2021</a:t>
            </a:r>
            <a:endParaRPr lang="en-US" dirty="0">
              <a:cs typeface="Calibri"/>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10</a:t>
            </a:fld>
            <a:endParaRPr lang="en-US" altLang="en-US">
              <a:solidFill>
                <a:schemeClr val="bg1"/>
              </a:solidFill>
            </a:endParaRPr>
          </a:p>
        </p:txBody>
      </p:sp>
      <p:sp>
        <p:nvSpPr>
          <p:cNvPr id="8" name="TextBox 7">
            <a:extLst>
              <a:ext uri="{FF2B5EF4-FFF2-40B4-BE49-F238E27FC236}">
                <a16:creationId xmlns:a16="http://schemas.microsoft.com/office/drawing/2014/main" id="{3BE9470D-210E-49E0-BF17-2227F6D32C16}"/>
              </a:ext>
            </a:extLst>
          </p:cNvPr>
          <p:cNvSpPr txBox="1"/>
          <p:nvPr/>
        </p:nvSpPr>
        <p:spPr>
          <a:xfrm>
            <a:off x="7124071" y="1303103"/>
            <a:ext cx="5000707" cy="53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endParaRPr lang="en-US" sz="3200">
              <a:cs typeface="Calibri"/>
            </a:endParaRPr>
          </a:p>
        </p:txBody>
      </p:sp>
    </p:spTree>
    <p:extLst>
      <p:ext uri="{BB962C8B-B14F-4D97-AF65-F5344CB8AC3E}">
        <p14:creationId xmlns:p14="http://schemas.microsoft.com/office/powerpoint/2010/main" val="147935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30A8FFC-A6AF-4C32-8E99-630BD551C4C5}"/>
              </a:ext>
            </a:extLst>
          </p:cNvPr>
          <p:cNvSpPr>
            <a:spLocks noGrp="1"/>
          </p:cNvSpPr>
          <p:nvPr>
            <p:ph sz="half" idx="2"/>
          </p:nvPr>
        </p:nvSpPr>
        <p:spPr>
          <a:xfrm>
            <a:off x="6402237" y="1480568"/>
            <a:ext cx="4879676" cy="4351338"/>
          </a:xfrm>
        </p:spPr>
        <p:txBody>
          <a:bodyPr/>
          <a:lstStyle/>
          <a:p>
            <a:pPr marL="0" indent="0">
              <a:buNone/>
            </a:pPr>
            <a:endParaRPr lang="en-US">
              <a:cs typeface="Calibri" panose="020F0502020204030204"/>
            </a:endParaRPr>
          </a:p>
          <a:p>
            <a:endParaRPr lang="en-US">
              <a:cs typeface="Calibri" panose="020F0502020204030204"/>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11</a:t>
            </a:fld>
            <a:endParaRPr lang="en-US" altLang="en-US">
              <a:solidFill>
                <a:schemeClr val="bg1"/>
              </a:solidFill>
            </a:endParaRPr>
          </a:p>
        </p:txBody>
      </p:sp>
      <p:sp>
        <p:nvSpPr>
          <p:cNvPr id="8" name="TextBox 7">
            <a:extLst>
              <a:ext uri="{FF2B5EF4-FFF2-40B4-BE49-F238E27FC236}">
                <a16:creationId xmlns:a16="http://schemas.microsoft.com/office/drawing/2014/main" id="{3BE9470D-210E-49E0-BF17-2227F6D32C16}"/>
              </a:ext>
            </a:extLst>
          </p:cNvPr>
          <p:cNvSpPr txBox="1"/>
          <p:nvPr/>
        </p:nvSpPr>
        <p:spPr>
          <a:xfrm>
            <a:off x="7124071" y="1303103"/>
            <a:ext cx="5000707" cy="53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endParaRPr lang="en-US" sz="3200">
              <a:cs typeface="Calibri"/>
            </a:endParaRPr>
          </a:p>
        </p:txBody>
      </p:sp>
      <p:pic>
        <p:nvPicPr>
          <p:cNvPr id="5" name="Picture 8" descr="Diagram&#10;&#10;Description automatically generated">
            <a:extLst>
              <a:ext uri="{FF2B5EF4-FFF2-40B4-BE49-F238E27FC236}">
                <a16:creationId xmlns:a16="http://schemas.microsoft.com/office/drawing/2014/main" id="{99B6F45D-1924-482E-988B-BEFFA5AE3116}"/>
              </a:ext>
            </a:extLst>
          </p:cNvPr>
          <p:cNvPicPr>
            <a:picLocks noChangeAspect="1"/>
          </p:cNvPicPr>
          <p:nvPr/>
        </p:nvPicPr>
        <p:blipFill>
          <a:blip r:embed="rId4"/>
          <a:stretch>
            <a:fillRect/>
          </a:stretch>
        </p:blipFill>
        <p:spPr>
          <a:xfrm>
            <a:off x="2987368" y="-93"/>
            <a:ext cx="6200877" cy="6858184"/>
          </a:xfrm>
          <a:prstGeom prst="rect">
            <a:avLst/>
          </a:prstGeom>
        </p:spPr>
      </p:pic>
    </p:spTree>
    <p:extLst>
      <p:ext uri="{BB962C8B-B14F-4D97-AF65-F5344CB8AC3E}">
        <p14:creationId xmlns:p14="http://schemas.microsoft.com/office/powerpoint/2010/main" val="2057838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Employee Retention Credit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2021 example 1</a:t>
            </a:r>
          </a:p>
          <a:p>
            <a:r>
              <a:rPr lang="en-US" dirty="0">
                <a:cs typeface="Calibri"/>
              </a:rPr>
              <a:t>Salon experiencing restrictions based on local shutdown orders January 1 through February 15.  Business has 75% gross receipts Q1 compared to Q1 of 2019.  Business has 90% gross receipts Q2 compared to 2019.  </a:t>
            </a:r>
          </a:p>
          <a:p>
            <a:pPr lvl="1"/>
            <a:r>
              <a:rPr lang="en-US" dirty="0">
                <a:cs typeface="Calibri"/>
              </a:rPr>
              <a:t>Qualifies for ERC January 1st through February 15th based on partially suspended business operations before they were lifted</a:t>
            </a:r>
          </a:p>
          <a:p>
            <a:pPr lvl="1"/>
            <a:r>
              <a:rPr lang="en-US" dirty="0">
                <a:cs typeface="Calibri"/>
              </a:rPr>
              <a:t>Qualifies for ERC all of Q1 based on gross receipts being less than 80%</a:t>
            </a:r>
            <a:endParaRPr lang="en-US" dirty="0"/>
          </a:p>
          <a:p>
            <a:pPr lvl="1"/>
            <a:r>
              <a:rPr lang="en-US" dirty="0">
                <a:cs typeface="Calibri"/>
              </a:rPr>
              <a:t>Qualifies for ERC all of Q2 because prior quarter election applies</a:t>
            </a:r>
          </a:p>
        </p:txBody>
      </p:sp>
      <p:sp>
        <p:nvSpPr>
          <p:cNvPr id="4" name="Content Placeholder 3">
            <a:extLst>
              <a:ext uri="{FF2B5EF4-FFF2-40B4-BE49-F238E27FC236}">
                <a16:creationId xmlns:a16="http://schemas.microsoft.com/office/drawing/2014/main" id="{030A8FFC-A6AF-4C32-8E99-630BD551C4C5}"/>
              </a:ext>
            </a:extLst>
          </p:cNvPr>
          <p:cNvSpPr>
            <a:spLocks noGrp="1"/>
          </p:cNvSpPr>
          <p:nvPr>
            <p:ph sz="half" idx="2"/>
          </p:nvPr>
        </p:nvSpPr>
        <p:spPr>
          <a:xfrm>
            <a:off x="6402237" y="1480568"/>
            <a:ext cx="4879676" cy="4351338"/>
          </a:xfrm>
        </p:spPr>
        <p:txBody>
          <a:bodyPr/>
          <a:lstStyle/>
          <a:p>
            <a:pPr marL="0" indent="0">
              <a:buNone/>
            </a:pPr>
            <a:endParaRPr lang="en-US">
              <a:cs typeface="Calibri" panose="020F0502020204030204"/>
            </a:endParaRPr>
          </a:p>
          <a:p>
            <a:endParaRPr lang="en-US">
              <a:cs typeface="Calibri" panose="020F0502020204030204"/>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12</a:t>
            </a:fld>
            <a:endParaRPr lang="en-US" altLang="en-US">
              <a:solidFill>
                <a:schemeClr val="bg1"/>
              </a:solidFill>
            </a:endParaRPr>
          </a:p>
        </p:txBody>
      </p:sp>
      <p:sp>
        <p:nvSpPr>
          <p:cNvPr id="8" name="TextBox 7">
            <a:extLst>
              <a:ext uri="{FF2B5EF4-FFF2-40B4-BE49-F238E27FC236}">
                <a16:creationId xmlns:a16="http://schemas.microsoft.com/office/drawing/2014/main" id="{3BE9470D-210E-49E0-BF17-2227F6D32C16}"/>
              </a:ext>
            </a:extLst>
          </p:cNvPr>
          <p:cNvSpPr txBox="1"/>
          <p:nvPr/>
        </p:nvSpPr>
        <p:spPr>
          <a:xfrm>
            <a:off x="7124071" y="1303103"/>
            <a:ext cx="5000707" cy="53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endParaRPr lang="en-US" sz="3200">
              <a:cs typeface="Calibri"/>
            </a:endParaRPr>
          </a:p>
        </p:txBody>
      </p:sp>
    </p:spTree>
    <p:extLst>
      <p:ext uri="{BB962C8B-B14F-4D97-AF65-F5344CB8AC3E}">
        <p14:creationId xmlns:p14="http://schemas.microsoft.com/office/powerpoint/2010/main" val="418461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Employee Retention Credit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Salon with 10 total employees in a </a:t>
            </a:r>
            <a:r>
              <a:rPr lang="en-US" dirty="0">
                <a:solidFill>
                  <a:srgbClr val="FF0000"/>
                </a:solidFill>
                <a:cs typeface="Calibri"/>
              </a:rPr>
              <a:t>red state</a:t>
            </a:r>
            <a:endParaRPr lang="en-US" dirty="0">
              <a:solidFill>
                <a:srgbClr val="FF0000"/>
              </a:solidFill>
            </a:endParaRPr>
          </a:p>
          <a:p>
            <a:pPr marL="0" indent="0">
              <a:buNone/>
            </a:pPr>
            <a:r>
              <a:rPr lang="en-US" dirty="0">
                <a:cs typeface="Calibri"/>
              </a:rPr>
              <a:t>PPP1 $60k</a:t>
            </a:r>
          </a:p>
          <a:p>
            <a:pPr>
              <a:buNone/>
            </a:pPr>
            <a:r>
              <a:rPr lang="en-US" dirty="0">
                <a:ea typeface="+mn-lt"/>
                <a:cs typeface="+mn-lt"/>
              </a:rPr>
              <a:t>PPP2 $60k</a:t>
            </a:r>
          </a:p>
          <a:p>
            <a:pPr marL="0" indent="0">
              <a:buNone/>
            </a:pPr>
            <a:r>
              <a:rPr lang="en-US" dirty="0">
                <a:cs typeface="Calibri"/>
              </a:rPr>
              <a:t>ERC $47k – about 78% of the PPP amount</a:t>
            </a:r>
          </a:p>
          <a:p>
            <a:pPr marL="0" indent="0">
              <a:buNone/>
            </a:pPr>
            <a:endParaRPr lang="en-US" dirty="0">
              <a:cs typeface="Calibri"/>
            </a:endParaRPr>
          </a:p>
          <a:p>
            <a:pPr marL="0" indent="0">
              <a:buNone/>
            </a:pPr>
            <a:r>
              <a:rPr lang="en-US" dirty="0">
                <a:cs typeface="Calibri"/>
              </a:rPr>
              <a:t>ERC was $47k for 2020 year</a:t>
            </a:r>
          </a:p>
          <a:p>
            <a:pPr marL="0" indent="0">
              <a:buNone/>
            </a:pPr>
            <a:endParaRPr lang="en-US" dirty="0">
              <a:cs typeface="Calibri"/>
            </a:endParaRPr>
          </a:p>
          <a:p>
            <a:pPr marL="0" indent="0">
              <a:buNone/>
            </a:pPr>
            <a:r>
              <a:rPr lang="en-US" dirty="0">
                <a:cs typeface="Calibri"/>
              </a:rPr>
              <a:t>Qualified with partial restrictions into September 2020</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13</a:t>
            </a:fld>
            <a:endParaRPr lang="en-US" altLang="en-US">
              <a:solidFill>
                <a:schemeClr val="bg1"/>
              </a:solidFill>
            </a:endParaRPr>
          </a:p>
        </p:txBody>
      </p:sp>
      <p:sp>
        <p:nvSpPr>
          <p:cNvPr id="8" name="TextBox 7">
            <a:extLst>
              <a:ext uri="{FF2B5EF4-FFF2-40B4-BE49-F238E27FC236}">
                <a16:creationId xmlns:a16="http://schemas.microsoft.com/office/drawing/2014/main" id="{3BE9470D-210E-49E0-BF17-2227F6D32C16}"/>
              </a:ext>
            </a:extLst>
          </p:cNvPr>
          <p:cNvSpPr txBox="1"/>
          <p:nvPr/>
        </p:nvSpPr>
        <p:spPr>
          <a:xfrm>
            <a:off x="7124071" y="1303103"/>
            <a:ext cx="5000707" cy="53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endParaRPr lang="en-US" sz="3200">
              <a:cs typeface="Calibri"/>
            </a:endParaRPr>
          </a:p>
        </p:txBody>
      </p:sp>
    </p:spTree>
    <p:extLst>
      <p:ext uri="{BB962C8B-B14F-4D97-AF65-F5344CB8AC3E}">
        <p14:creationId xmlns:p14="http://schemas.microsoft.com/office/powerpoint/2010/main" val="1951178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Employee Retention Credit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Salon with 20 total employees in a </a:t>
            </a:r>
            <a:r>
              <a:rPr lang="en-US" dirty="0">
                <a:solidFill>
                  <a:srgbClr val="0070C0"/>
                </a:solidFill>
                <a:cs typeface="Calibri"/>
              </a:rPr>
              <a:t>blue state</a:t>
            </a:r>
            <a:endParaRPr lang="en-US" dirty="0">
              <a:solidFill>
                <a:srgbClr val="0070C0"/>
              </a:solidFill>
            </a:endParaRPr>
          </a:p>
          <a:p>
            <a:pPr marL="0" indent="0">
              <a:buNone/>
            </a:pPr>
            <a:r>
              <a:rPr lang="en-US" dirty="0">
                <a:cs typeface="Calibri"/>
              </a:rPr>
              <a:t>PPP1 $123k</a:t>
            </a:r>
          </a:p>
          <a:p>
            <a:pPr>
              <a:buNone/>
            </a:pPr>
            <a:r>
              <a:rPr lang="en-US" dirty="0">
                <a:ea typeface="+mn-lt"/>
                <a:cs typeface="+mn-lt"/>
              </a:rPr>
              <a:t>PPP2 $123k</a:t>
            </a:r>
          </a:p>
          <a:p>
            <a:pPr marL="0" indent="0">
              <a:buNone/>
            </a:pPr>
            <a:r>
              <a:rPr lang="en-US" dirty="0">
                <a:cs typeface="Calibri"/>
              </a:rPr>
              <a:t>ERC $131k – about 106% of PPP amount</a:t>
            </a:r>
          </a:p>
          <a:p>
            <a:pPr marL="0" indent="0">
              <a:buNone/>
            </a:pPr>
            <a:endParaRPr lang="en-US" dirty="0">
              <a:cs typeface="Calibri"/>
            </a:endParaRPr>
          </a:p>
          <a:p>
            <a:pPr marL="0" indent="0">
              <a:buNone/>
            </a:pPr>
            <a:r>
              <a:rPr lang="en-US" dirty="0">
                <a:cs typeface="Calibri"/>
              </a:rPr>
              <a:t>ERC was $75k for 2020 year plus $56k for Q1 2021, none Q2 2021</a:t>
            </a:r>
          </a:p>
          <a:p>
            <a:pPr marL="0" indent="0">
              <a:buNone/>
            </a:pPr>
            <a:endParaRPr lang="en-US" dirty="0">
              <a:cs typeface="Calibri"/>
            </a:endParaRPr>
          </a:p>
          <a:p>
            <a:pPr marL="0" indent="0">
              <a:buNone/>
            </a:pPr>
            <a:r>
              <a:rPr lang="en-US" dirty="0">
                <a:cs typeface="Calibri"/>
              </a:rPr>
              <a:t>Qualified with partial restrictions into May 2021 (but the Q2 wages needed to be used for PPP so no credit generated)</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14</a:t>
            </a:fld>
            <a:endParaRPr lang="en-US" altLang="en-US">
              <a:solidFill>
                <a:schemeClr val="bg1"/>
              </a:solidFill>
            </a:endParaRPr>
          </a:p>
        </p:txBody>
      </p:sp>
      <p:sp>
        <p:nvSpPr>
          <p:cNvPr id="8" name="TextBox 7">
            <a:extLst>
              <a:ext uri="{FF2B5EF4-FFF2-40B4-BE49-F238E27FC236}">
                <a16:creationId xmlns:a16="http://schemas.microsoft.com/office/drawing/2014/main" id="{3BE9470D-210E-49E0-BF17-2227F6D32C16}"/>
              </a:ext>
            </a:extLst>
          </p:cNvPr>
          <p:cNvSpPr txBox="1"/>
          <p:nvPr/>
        </p:nvSpPr>
        <p:spPr>
          <a:xfrm>
            <a:off x="7124071" y="1303103"/>
            <a:ext cx="5000707" cy="53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endParaRPr lang="en-US" sz="3200">
              <a:cs typeface="Calibri"/>
            </a:endParaRPr>
          </a:p>
        </p:txBody>
      </p:sp>
    </p:spTree>
    <p:extLst>
      <p:ext uri="{BB962C8B-B14F-4D97-AF65-F5344CB8AC3E}">
        <p14:creationId xmlns:p14="http://schemas.microsoft.com/office/powerpoint/2010/main" val="1663910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Employee Retention Credit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Salon with 60 total employees in a </a:t>
            </a:r>
            <a:r>
              <a:rPr lang="en-US" dirty="0">
                <a:solidFill>
                  <a:srgbClr val="FF0000"/>
                </a:solidFill>
                <a:cs typeface="Calibri"/>
              </a:rPr>
              <a:t>red state</a:t>
            </a:r>
            <a:endParaRPr lang="en-US" dirty="0">
              <a:solidFill>
                <a:srgbClr val="FF0000"/>
              </a:solidFill>
            </a:endParaRPr>
          </a:p>
          <a:p>
            <a:pPr marL="0" indent="0">
              <a:buNone/>
            </a:pPr>
            <a:r>
              <a:rPr lang="en-US" dirty="0">
                <a:cs typeface="Calibri"/>
              </a:rPr>
              <a:t>PPP1 $385k</a:t>
            </a:r>
          </a:p>
          <a:p>
            <a:pPr>
              <a:buNone/>
            </a:pPr>
            <a:r>
              <a:rPr lang="en-US" dirty="0">
                <a:ea typeface="+mn-lt"/>
                <a:cs typeface="+mn-lt"/>
              </a:rPr>
              <a:t>PPP2 none</a:t>
            </a:r>
          </a:p>
          <a:p>
            <a:pPr marL="0" indent="0">
              <a:buNone/>
            </a:pPr>
            <a:r>
              <a:rPr lang="en-US" dirty="0">
                <a:cs typeface="Calibri"/>
              </a:rPr>
              <a:t>ERC $205k – about 53% of the PPP amount</a:t>
            </a:r>
          </a:p>
          <a:p>
            <a:pPr marL="0" indent="0">
              <a:buNone/>
            </a:pPr>
            <a:endParaRPr lang="en-US" dirty="0">
              <a:cs typeface="Calibri"/>
            </a:endParaRPr>
          </a:p>
          <a:p>
            <a:pPr marL="0" indent="0">
              <a:buNone/>
            </a:pPr>
            <a:r>
              <a:rPr lang="en-US" dirty="0">
                <a:cs typeface="Calibri"/>
              </a:rPr>
              <a:t>ERC was $205k for 2020 year because they used nonpayroll costs on the PPP1 forgiveness application.  If they had not used nonpayroll costs it would have reduced the ERC by $60k</a:t>
            </a:r>
          </a:p>
          <a:p>
            <a:pPr marL="0" indent="0">
              <a:buNone/>
            </a:pPr>
            <a:r>
              <a:rPr lang="en-US" dirty="0">
                <a:cs typeface="Calibri"/>
              </a:rPr>
              <a:t>Qualified based on partial restrictions into September 2020</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15</a:t>
            </a:fld>
            <a:endParaRPr lang="en-US" altLang="en-US">
              <a:solidFill>
                <a:schemeClr val="bg1"/>
              </a:solidFill>
            </a:endParaRPr>
          </a:p>
        </p:txBody>
      </p:sp>
      <p:sp>
        <p:nvSpPr>
          <p:cNvPr id="8" name="TextBox 7">
            <a:extLst>
              <a:ext uri="{FF2B5EF4-FFF2-40B4-BE49-F238E27FC236}">
                <a16:creationId xmlns:a16="http://schemas.microsoft.com/office/drawing/2014/main" id="{3BE9470D-210E-49E0-BF17-2227F6D32C16}"/>
              </a:ext>
            </a:extLst>
          </p:cNvPr>
          <p:cNvSpPr txBox="1"/>
          <p:nvPr/>
        </p:nvSpPr>
        <p:spPr>
          <a:xfrm>
            <a:off x="7124071" y="1303103"/>
            <a:ext cx="5000707" cy="53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endParaRPr lang="en-US" sz="3200">
              <a:cs typeface="Calibri"/>
            </a:endParaRPr>
          </a:p>
        </p:txBody>
      </p:sp>
    </p:spTree>
    <p:extLst>
      <p:ext uri="{BB962C8B-B14F-4D97-AF65-F5344CB8AC3E}">
        <p14:creationId xmlns:p14="http://schemas.microsoft.com/office/powerpoint/2010/main" val="3787224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Employee Retention Credit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Salon with 30 total employees in a </a:t>
            </a:r>
            <a:r>
              <a:rPr lang="en-US" dirty="0">
                <a:solidFill>
                  <a:srgbClr val="0070C0"/>
                </a:solidFill>
                <a:cs typeface="Calibri"/>
              </a:rPr>
              <a:t>blue state</a:t>
            </a:r>
            <a:endParaRPr lang="en-US" dirty="0">
              <a:solidFill>
                <a:srgbClr val="0070C0"/>
              </a:solidFill>
            </a:endParaRPr>
          </a:p>
          <a:p>
            <a:pPr marL="0" indent="0">
              <a:buNone/>
            </a:pPr>
            <a:r>
              <a:rPr lang="en-US" dirty="0">
                <a:cs typeface="Calibri"/>
              </a:rPr>
              <a:t>PPP1 $135k</a:t>
            </a:r>
          </a:p>
          <a:p>
            <a:pPr>
              <a:buNone/>
            </a:pPr>
            <a:r>
              <a:rPr lang="en-US" dirty="0">
                <a:ea typeface="+mn-lt"/>
                <a:cs typeface="+mn-lt"/>
              </a:rPr>
              <a:t>PPP2 none</a:t>
            </a:r>
          </a:p>
          <a:p>
            <a:pPr marL="0" indent="0">
              <a:buNone/>
            </a:pPr>
            <a:r>
              <a:rPr lang="en-US" dirty="0">
                <a:cs typeface="Calibri"/>
              </a:rPr>
              <a:t>ERC $261k – about 193% of the PPP amount</a:t>
            </a:r>
          </a:p>
          <a:p>
            <a:pPr marL="0" indent="0">
              <a:buNone/>
            </a:pPr>
            <a:endParaRPr lang="en-US" dirty="0">
              <a:cs typeface="Calibri"/>
            </a:endParaRPr>
          </a:p>
          <a:p>
            <a:pPr marL="0" indent="0">
              <a:buNone/>
            </a:pPr>
            <a:r>
              <a:rPr lang="en-US" dirty="0">
                <a:cs typeface="Calibri"/>
              </a:rPr>
              <a:t>Qualified based on partial restrictions into May 2021.  In this case did not have PPP2 which probably resulted in a bit more ERC than if they did get a PPP2</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16</a:t>
            </a:fld>
            <a:endParaRPr lang="en-US" altLang="en-US">
              <a:solidFill>
                <a:schemeClr val="bg1"/>
              </a:solidFill>
            </a:endParaRPr>
          </a:p>
        </p:txBody>
      </p:sp>
      <p:sp>
        <p:nvSpPr>
          <p:cNvPr id="8" name="TextBox 7">
            <a:extLst>
              <a:ext uri="{FF2B5EF4-FFF2-40B4-BE49-F238E27FC236}">
                <a16:creationId xmlns:a16="http://schemas.microsoft.com/office/drawing/2014/main" id="{3BE9470D-210E-49E0-BF17-2227F6D32C16}"/>
              </a:ext>
            </a:extLst>
          </p:cNvPr>
          <p:cNvSpPr txBox="1"/>
          <p:nvPr/>
        </p:nvSpPr>
        <p:spPr>
          <a:xfrm>
            <a:off x="7124071" y="1303103"/>
            <a:ext cx="5000707" cy="53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endParaRPr lang="en-US" sz="3200">
              <a:cs typeface="Calibri"/>
            </a:endParaRPr>
          </a:p>
        </p:txBody>
      </p:sp>
    </p:spTree>
    <p:extLst>
      <p:ext uri="{BB962C8B-B14F-4D97-AF65-F5344CB8AC3E}">
        <p14:creationId xmlns:p14="http://schemas.microsoft.com/office/powerpoint/2010/main" val="2156230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Employee Retention Credit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Salon with 50 total employees in a </a:t>
            </a:r>
            <a:r>
              <a:rPr lang="en-US" dirty="0">
                <a:solidFill>
                  <a:srgbClr val="FF0000"/>
                </a:solidFill>
                <a:cs typeface="Calibri"/>
              </a:rPr>
              <a:t>red state</a:t>
            </a:r>
            <a:endParaRPr lang="en-US" dirty="0">
              <a:solidFill>
                <a:srgbClr val="FF0000"/>
              </a:solidFill>
            </a:endParaRPr>
          </a:p>
          <a:p>
            <a:pPr marL="0" indent="0">
              <a:buNone/>
            </a:pPr>
            <a:r>
              <a:rPr lang="en-US" dirty="0">
                <a:cs typeface="Calibri"/>
              </a:rPr>
              <a:t>PPP1 $400k</a:t>
            </a:r>
          </a:p>
          <a:p>
            <a:pPr>
              <a:buNone/>
            </a:pPr>
            <a:r>
              <a:rPr lang="en-US" dirty="0">
                <a:ea typeface="+mn-lt"/>
                <a:cs typeface="+mn-lt"/>
              </a:rPr>
              <a:t>PPP2 $400k</a:t>
            </a:r>
          </a:p>
          <a:p>
            <a:pPr marL="0" indent="0">
              <a:buNone/>
            </a:pPr>
            <a:r>
              <a:rPr lang="en-US" dirty="0">
                <a:cs typeface="Calibri"/>
              </a:rPr>
              <a:t>ERC $816k – about 204% of the PPP amount</a:t>
            </a:r>
          </a:p>
          <a:p>
            <a:pPr marL="0" indent="0">
              <a:buNone/>
            </a:pPr>
            <a:endParaRPr lang="en-US" dirty="0">
              <a:cs typeface="Calibri"/>
            </a:endParaRPr>
          </a:p>
          <a:p>
            <a:pPr marL="0" indent="0">
              <a:buNone/>
            </a:pPr>
            <a:r>
              <a:rPr lang="en-US" dirty="0">
                <a:cs typeface="Calibri"/>
              </a:rPr>
              <a:t>Qualified based on partial restrictions into May 2021.  Qualified on gross receipts in Q2 2021 which means Q3 2021 as well. </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17</a:t>
            </a:fld>
            <a:endParaRPr lang="en-US" altLang="en-US">
              <a:solidFill>
                <a:schemeClr val="bg1"/>
              </a:solidFill>
            </a:endParaRPr>
          </a:p>
        </p:txBody>
      </p:sp>
      <p:sp>
        <p:nvSpPr>
          <p:cNvPr id="8" name="TextBox 7">
            <a:extLst>
              <a:ext uri="{FF2B5EF4-FFF2-40B4-BE49-F238E27FC236}">
                <a16:creationId xmlns:a16="http://schemas.microsoft.com/office/drawing/2014/main" id="{3BE9470D-210E-49E0-BF17-2227F6D32C16}"/>
              </a:ext>
            </a:extLst>
          </p:cNvPr>
          <p:cNvSpPr txBox="1"/>
          <p:nvPr/>
        </p:nvSpPr>
        <p:spPr>
          <a:xfrm>
            <a:off x="7124071" y="1303103"/>
            <a:ext cx="5000707" cy="53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endParaRPr lang="en-US" sz="3200">
              <a:cs typeface="Calibri"/>
            </a:endParaRPr>
          </a:p>
        </p:txBody>
      </p:sp>
    </p:spTree>
    <p:extLst>
      <p:ext uri="{BB962C8B-B14F-4D97-AF65-F5344CB8AC3E}">
        <p14:creationId xmlns:p14="http://schemas.microsoft.com/office/powerpoint/2010/main" val="877275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Employee Retention Credit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Salon with 170 total employees in a </a:t>
            </a:r>
            <a:r>
              <a:rPr lang="en-US" dirty="0">
                <a:solidFill>
                  <a:srgbClr val="0070C0"/>
                </a:solidFill>
                <a:cs typeface="Calibri"/>
              </a:rPr>
              <a:t>blue state</a:t>
            </a:r>
            <a:endParaRPr lang="en-US" dirty="0">
              <a:solidFill>
                <a:srgbClr val="0070C0"/>
              </a:solidFill>
            </a:endParaRPr>
          </a:p>
          <a:p>
            <a:pPr marL="0" indent="0">
              <a:buNone/>
            </a:pPr>
            <a:r>
              <a:rPr lang="en-US" dirty="0">
                <a:cs typeface="Calibri"/>
              </a:rPr>
              <a:t>PPP1 $1M</a:t>
            </a:r>
          </a:p>
          <a:p>
            <a:pPr>
              <a:buNone/>
            </a:pPr>
            <a:r>
              <a:rPr lang="en-US" dirty="0">
                <a:ea typeface="+mn-lt"/>
                <a:cs typeface="+mn-lt"/>
              </a:rPr>
              <a:t>PPP2 $1M</a:t>
            </a:r>
          </a:p>
          <a:p>
            <a:pPr marL="0" indent="0">
              <a:buNone/>
            </a:pPr>
            <a:r>
              <a:rPr lang="en-US" dirty="0">
                <a:cs typeface="Calibri"/>
              </a:rPr>
              <a:t>ERC $2.5M – about 250% of the PPP amount</a:t>
            </a:r>
          </a:p>
          <a:p>
            <a:pPr marL="0" indent="0">
              <a:buNone/>
            </a:pPr>
            <a:endParaRPr lang="en-US" dirty="0">
              <a:cs typeface="Calibri"/>
            </a:endParaRPr>
          </a:p>
          <a:p>
            <a:pPr marL="0" indent="0">
              <a:buNone/>
            </a:pPr>
            <a:r>
              <a:rPr lang="en-US" dirty="0">
                <a:cs typeface="Calibri"/>
              </a:rPr>
              <a:t>Qualified based on partial restrictions into May 2021.  Qualified on gross receipts in Q2 2021 which means Q3 2021 as well. </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18</a:t>
            </a:fld>
            <a:endParaRPr lang="en-US" altLang="en-US">
              <a:solidFill>
                <a:schemeClr val="bg1"/>
              </a:solidFill>
            </a:endParaRPr>
          </a:p>
        </p:txBody>
      </p:sp>
      <p:sp>
        <p:nvSpPr>
          <p:cNvPr id="8" name="TextBox 7">
            <a:extLst>
              <a:ext uri="{FF2B5EF4-FFF2-40B4-BE49-F238E27FC236}">
                <a16:creationId xmlns:a16="http://schemas.microsoft.com/office/drawing/2014/main" id="{3BE9470D-210E-49E0-BF17-2227F6D32C16}"/>
              </a:ext>
            </a:extLst>
          </p:cNvPr>
          <p:cNvSpPr txBox="1"/>
          <p:nvPr/>
        </p:nvSpPr>
        <p:spPr>
          <a:xfrm>
            <a:off x="7124071" y="1303103"/>
            <a:ext cx="5000707" cy="53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endParaRPr lang="en-US" sz="3200">
              <a:cs typeface="Calibri"/>
            </a:endParaRPr>
          </a:p>
        </p:txBody>
      </p:sp>
    </p:spTree>
    <p:extLst>
      <p:ext uri="{BB962C8B-B14F-4D97-AF65-F5344CB8AC3E}">
        <p14:creationId xmlns:p14="http://schemas.microsoft.com/office/powerpoint/2010/main" val="1864096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Employee Retention Credit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Rule of thumb based on 275+ salon ERC projects we’ve done totaling $50M+ of credits</a:t>
            </a:r>
          </a:p>
          <a:p>
            <a:pPr marL="0" indent="0">
              <a:buNone/>
            </a:pPr>
            <a:endParaRPr lang="en-US" dirty="0">
              <a:cs typeface="Calibri"/>
            </a:endParaRPr>
          </a:p>
          <a:p>
            <a:pPr marL="0" indent="0">
              <a:buNone/>
            </a:pPr>
            <a:r>
              <a:rPr lang="en-US" dirty="0">
                <a:solidFill>
                  <a:srgbClr val="0070C0"/>
                </a:solidFill>
                <a:cs typeface="Calibri"/>
              </a:rPr>
              <a:t>Blue State </a:t>
            </a:r>
            <a:r>
              <a:rPr lang="en-US" dirty="0">
                <a:cs typeface="Calibri"/>
              </a:rPr>
              <a:t>– outcomes typically range between 125% and 200% of PPP loan amount</a:t>
            </a:r>
          </a:p>
          <a:p>
            <a:pPr marL="0" indent="0">
              <a:buNone/>
            </a:pPr>
            <a:r>
              <a:rPr lang="en-US" dirty="0">
                <a:solidFill>
                  <a:srgbClr val="FF0000"/>
                </a:solidFill>
                <a:cs typeface="Calibri"/>
              </a:rPr>
              <a:t>Red State </a:t>
            </a:r>
            <a:r>
              <a:rPr lang="en-US" dirty="0">
                <a:cs typeface="Calibri"/>
              </a:rPr>
              <a:t>– outcomes typically range between 50% and 125% of PPP loan amount</a:t>
            </a:r>
          </a:p>
          <a:p>
            <a:pPr marL="0" indent="0">
              <a:buNone/>
            </a:pPr>
            <a:endParaRPr lang="en-US" dirty="0">
              <a:cs typeface="Calibri"/>
            </a:endParaRPr>
          </a:p>
          <a:p>
            <a:pPr marL="0" indent="0">
              <a:buNone/>
            </a:pPr>
            <a:r>
              <a:rPr lang="en-US" dirty="0">
                <a:cs typeface="Calibri"/>
              </a:rPr>
              <a:t>PPP forgiveness nonpayroll cost and timing of PPP2 loan are key factors</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19</a:t>
            </a:fld>
            <a:endParaRPr lang="en-US" altLang="en-US">
              <a:solidFill>
                <a:schemeClr val="bg1"/>
              </a:solidFill>
            </a:endParaRPr>
          </a:p>
        </p:txBody>
      </p:sp>
      <p:sp>
        <p:nvSpPr>
          <p:cNvPr id="8" name="TextBox 7">
            <a:extLst>
              <a:ext uri="{FF2B5EF4-FFF2-40B4-BE49-F238E27FC236}">
                <a16:creationId xmlns:a16="http://schemas.microsoft.com/office/drawing/2014/main" id="{3BE9470D-210E-49E0-BF17-2227F6D32C16}"/>
              </a:ext>
            </a:extLst>
          </p:cNvPr>
          <p:cNvSpPr txBox="1"/>
          <p:nvPr/>
        </p:nvSpPr>
        <p:spPr>
          <a:xfrm>
            <a:off x="7124071" y="1303103"/>
            <a:ext cx="5000707" cy="53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endParaRPr lang="en-US" sz="3200">
              <a:cs typeface="Calibri"/>
            </a:endParaRPr>
          </a:p>
        </p:txBody>
      </p:sp>
    </p:spTree>
    <p:extLst>
      <p:ext uri="{BB962C8B-B14F-4D97-AF65-F5344CB8AC3E}">
        <p14:creationId xmlns:p14="http://schemas.microsoft.com/office/powerpoint/2010/main" val="1543004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a:solidFill>
                  <a:schemeClr val="tx1">
                    <a:lumMod val="65000"/>
                    <a:lumOff val="35000"/>
                  </a:schemeClr>
                </a:solidFill>
              </a:rPr>
              <a:t>Disclaimers</a:t>
            </a:r>
            <a:endParaRPr lang="en-US" b="1">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513258" y="1692275"/>
            <a:ext cx="10881743" cy="3953158"/>
          </a:xfrm>
        </p:spPr>
        <p:txBody>
          <a:bodyPr vert="horz" wrap="square" lIns="91440" tIns="45720" rIns="91440" bIns="45720" numCol="1" anchor="t" anchorCtr="0" compatLnSpc="1">
            <a:prstTxWarp prst="textNoShape">
              <a:avLst/>
            </a:prstTxWarp>
            <a:noAutofit/>
          </a:bodyPr>
          <a:lstStyle/>
          <a:p>
            <a:pPr marL="0" indent="0">
              <a:buNone/>
            </a:pPr>
            <a:r>
              <a:rPr lang="en-US" i="1">
                <a:ea typeface="+mn-lt"/>
                <a:cs typeface="+mn-lt"/>
              </a:rPr>
              <a:t>The information contained herein should not be construed as legal, accounting, or tax advice. The commentaries provided are the opinions of Boyum Barenscheer PLLP and are for informational purposes only. While the information is deemed reliable, Boyum </a:t>
            </a:r>
            <a:r>
              <a:rPr lang="en-US" i="1" err="1">
                <a:ea typeface="+mn-lt"/>
                <a:cs typeface="+mn-lt"/>
              </a:rPr>
              <a:t>Barenscheer</a:t>
            </a:r>
            <a:r>
              <a:rPr lang="en-US" i="1">
                <a:ea typeface="+mn-lt"/>
                <a:cs typeface="+mn-lt"/>
              </a:rPr>
              <a:t> cannot guarantee its accuracy, completeness, or suitability for any purpose and makes no warranties with regard to the results to be obtained from its use, or whether any expressed course of events will actually occur. The user should contact his or her Boyum </a:t>
            </a:r>
            <a:r>
              <a:rPr lang="en-US" i="1" err="1">
                <a:ea typeface="+mn-lt"/>
                <a:cs typeface="+mn-lt"/>
              </a:rPr>
              <a:t>Barenscheer</a:t>
            </a:r>
            <a:r>
              <a:rPr lang="en-US" i="1">
                <a:ea typeface="+mn-lt"/>
                <a:cs typeface="+mn-lt"/>
              </a:rPr>
              <a:t> or other tax professional prior to taking any action to ensure the user's unique facts and circumstances are considered prior to making any decisions. </a:t>
            </a:r>
            <a:endParaRPr lang="en-US">
              <a:cs typeface="Calibri"/>
            </a:endParaRPr>
          </a:p>
        </p:txBody>
      </p:sp>
      <p:sp>
        <p:nvSpPr>
          <p:cNvPr id="4" name="Content Placeholder 3">
            <a:extLst>
              <a:ext uri="{FF2B5EF4-FFF2-40B4-BE49-F238E27FC236}">
                <a16:creationId xmlns:a16="http://schemas.microsoft.com/office/drawing/2014/main" id="{030A8FFC-A6AF-4C32-8E99-630BD551C4C5}"/>
              </a:ext>
            </a:extLst>
          </p:cNvPr>
          <p:cNvSpPr>
            <a:spLocks noGrp="1"/>
          </p:cNvSpPr>
          <p:nvPr>
            <p:ph sz="half" idx="2"/>
          </p:nvPr>
        </p:nvSpPr>
        <p:spPr>
          <a:xfrm>
            <a:off x="6402237" y="1480568"/>
            <a:ext cx="4879676" cy="4351338"/>
          </a:xfrm>
        </p:spPr>
        <p:txBody>
          <a:bodyPr/>
          <a:lstStyle/>
          <a:p>
            <a:pPr marL="0" indent="0">
              <a:buNone/>
            </a:pPr>
            <a:endParaRPr lang="en-US">
              <a:cs typeface="Calibri" panose="020F0502020204030204"/>
            </a:endParaRPr>
          </a:p>
          <a:p>
            <a:endParaRPr lang="en-US">
              <a:cs typeface="Calibri" panose="020F0502020204030204"/>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2</a:t>
            </a:fld>
            <a:endParaRPr lang="en-US" altLang="en-US">
              <a:solidFill>
                <a:schemeClr val="bg1"/>
              </a:solidFill>
            </a:endParaRPr>
          </a:p>
        </p:txBody>
      </p:sp>
      <p:sp>
        <p:nvSpPr>
          <p:cNvPr id="8" name="TextBox 7">
            <a:extLst>
              <a:ext uri="{FF2B5EF4-FFF2-40B4-BE49-F238E27FC236}">
                <a16:creationId xmlns:a16="http://schemas.microsoft.com/office/drawing/2014/main" id="{3BE9470D-210E-49E0-BF17-2227F6D32C16}"/>
              </a:ext>
            </a:extLst>
          </p:cNvPr>
          <p:cNvSpPr txBox="1"/>
          <p:nvPr/>
        </p:nvSpPr>
        <p:spPr>
          <a:xfrm>
            <a:off x="6098044" y="1785703"/>
            <a:ext cx="5483307" cy="5632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endParaRPr lang="en-US" sz="3400">
              <a:cs typeface="Calibri"/>
            </a:endParaRPr>
          </a:p>
        </p:txBody>
      </p:sp>
    </p:spTree>
    <p:extLst>
      <p:ext uri="{BB962C8B-B14F-4D97-AF65-F5344CB8AC3E}">
        <p14:creationId xmlns:p14="http://schemas.microsoft.com/office/powerpoint/2010/main" val="1416045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Employee Retention Credit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514350" indent="-514350">
              <a:buAutoNum type="arabicPeriod"/>
            </a:pPr>
            <a:r>
              <a:rPr lang="en-US" dirty="0">
                <a:cs typeface="Calibri"/>
              </a:rPr>
              <a:t>Do the calculation of qualifying wages for ERC by period</a:t>
            </a:r>
          </a:p>
          <a:p>
            <a:pPr marL="971550" lvl="1" indent="-514350">
              <a:buAutoNum type="alphaLcParenR"/>
            </a:pPr>
            <a:r>
              <a:rPr lang="en-US" dirty="0">
                <a:cs typeface="Calibri"/>
              </a:rPr>
              <a:t>Employee by employee</a:t>
            </a:r>
          </a:p>
          <a:p>
            <a:pPr marL="971550" lvl="1" indent="-514350">
              <a:buAutoNum type="alphaLcParenR"/>
            </a:pPr>
            <a:r>
              <a:rPr lang="en-US" dirty="0">
                <a:cs typeface="Calibri"/>
              </a:rPr>
              <a:t>Quarter by quarter based on qualifications</a:t>
            </a:r>
          </a:p>
          <a:p>
            <a:pPr marL="971550" lvl="1" indent="-514350">
              <a:buAutoNum type="alphaLcParenR"/>
            </a:pPr>
            <a:r>
              <a:rPr lang="en-US" dirty="0">
                <a:cs typeface="Calibri"/>
              </a:rPr>
              <a:t>No overlapping the PPP forgiveness</a:t>
            </a:r>
          </a:p>
          <a:p>
            <a:pPr marL="971550" lvl="1" indent="-514350">
              <a:buAutoNum type="alphaLcParenR"/>
            </a:pPr>
            <a:r>
              <a:rPr lang="en-US" dirty="0">
                <a:cs typeface="Calibri"/>
              </a:rPr>
              <a:t>No overlapping with sick leave credits</a:t>
            </a:r>
          </a:p>
          <a:p>
            <a:pPr marL="971550" lvl="1" indent="-514350">
              <a:buAutoNum type="alphaLcParenR"/>
            </a:pPr>
            <a:r>
              <a:rPr lang="en-US" dirty="0">
                <a:cs typeface="Calibri"/>
              </a:rPr>
              <a:t>Picking and choosing between ERC and PPP</a:t>
            </a:r>
          </a:p>
          <a:p>
            <a:pPr marL="514350" indent="-514350">
              <a:buAutoNum type="arabicPeriod"/>
            </a:pPr>
            <a:r>
              <a:rPr lang="en-US" dirty="0">
                <a:cs typeface="Calibri"/>
              </a:rPr>
              <a:t>File amended 941 payroll tax return for affected quarters</a:t>
            </a:r>
          </a:p>
          <a:p>
            <a:pPr marL="514350" indent="-514350">
              <a:buAutoNum type="arabicPeriod"/>
            </a:pPr>
            <a:r>
              <a:rPr lang="en-US" dirty="0">
                <a:cs typeface="Calibri"/>
              </a:rPr>
              <a:t>Get a check in the mail from the IRS – when?</a:t>
            </a:r>
          </a:p>
          <a:p>
            <a:pPr marL="514350" indent="-514350">
              <a:buAutoNum type="arabicPeriod"/>
            </a:pPr>
            <a:r>
              <a:rPr lang="en-US" dirty="0">
                <a:cs typeface="Calibri"/>
              </a:rPr>
              <a:t>The money is taxable for the business – amend income tax returns</a:t>
            </a:r>
          </a:p>
          <a:p>
            <a:endParaRPr lang="en-US" dirty="0">
              <a:cs typeface="Calibri"/>
            </a:endParaRPr>
          </a:p>
        </p:txBody>
      </p:sp>
      <p:sp>
        <p:nvSpPr>
          <p:cNvPr id="4" name="Content Placeholder 3">
            <a:extLst>
              <a:ext uri="{FF2B5EF4-FFF2-40B4-BE49-F238E27FC236}">
                <a16:creationId xmlns:a16="http://schemas.microsoft.com/office/drawing/2014/main" id="{030A8FFC-A6AF-4C32-8E99-630BD551C4C5}"/>
              </a:ext>
            </a:extLst>
          </p:cNvPr>
          <p:cNvSpPr>
            <a:spLocks noGrp="1"/>
          </p:cNvSpPr>
          <p:nvPr>
            <p:ph sz="half" idx="2"/>
          </p:nvPr>
        </p:nvSpPr>
        <p:spPr>
          <a:xfrm>
            <a:off x="6402237" y="1480568"/>
            <a:ext cx="4879676" cy="4351338"/>
          </a:xfrm>
        </p:spPr>
        <p:txBody>
          <a:bodyPr/>
          <a:lstStyle/>
          <a:p>
            <a:pPr marL="0" indent="0">
              <a:buNone/>
            </a:pPr>
            <a:endParaRPr lang="en-US">
              <a:cs typeface="Calibri" panose="020F0502020204030204"/>
            </a:endParaRPr>
          </a:p>
          <a:p>
            <a:endParaRPr lang="en-US">
              <a:cs typeface="Calibri" panose="020F0502020204030204"/>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20</a:t>
            </a:fld>
            <a:endParaRPr lang="en-US" altLang="en-US">
              <a:solidFill>
                <a:schemeClr val="bg1"/>
              </a:solidFill>
            </a:endParaRPr>
          </a:p>
        </p:txBody>
      </p:sp>
    </p:spTree>
    <p:extLst>
      <p:ext uri="{BB962C8B-B14F-4D97-AF65-F5344CB8AC3E}">
        <p14:creationId xmlns:p14="http://schemas.microsoft.com/office/powerpoint/2010/main" val="374617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ERC Misconceptions</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09"/>
            <a:ext cx="10515600" cy="4542895"/>
          </a:xfrm>
        </p:spPr>
        <p:txBody>
          <a:bodyPr vert="horz" wrap="square" lIns="91440" tIns="45720" rIns="91440" bIns="45720" numCol="1" anchor="t" anchorCtr="0" compatLnSpc="1">
            <a:prstTxWarp prst="textNoShape">
              <a:avLst/>
            </a:prstTxWarp>
            <a:noAutofit/>
          </a:bodyPr>
          <a:lstStyle/>
          <a:p>
            <a:pPr marL="514350" indent="-514350">
              <a:buFont typeface="+mj-lt"/>
              <a:buAutoNum type="arabicPeriod"/>
            </a:pPr>
            <a:r>
              <a:rPr lang="en-US" dirty="0">
                <a:cs typeface="Calibri"/>
              </a:rPr>
              <a:t>I should get $26,000 for every employee</a:t>
            </a:r>
          </a:p>
          <a:p>
            <a:pPr marL="514350" indent="-514350">
              <a:buFont typeface="+mj-lt"/>
              <a:buAutoNum type="arabicPeriod"/>
            </a:pPr>
            <a:r>
              <a:rPr lang="en-US" dirty="0">
                <a:cs typeface="Calibri"/>
              </a:rPr>
              <a:t>I used my PPP money on wages so I cannot claim ERC</a:t>
            </a:r>
          </a:p>
          <a:p>
            <a:pPr marL="514350" indent="-514350">
              <a:buFont typeface="+mj-lt"/>
              <a:buAutoNum type="arabicPeriod"/>
            </a:pPr>
            <a:r>
              <a:rPr lang="en-US" dirty="0">
                <a:cs typeface="Calibri"/>
              </a:rPr>
              <a:t>I cannot get ERC in 2021 because I got PPP2</a:t>
            </a:r>
          </a:p>
          <a:p>
            <a:pPr marL="514350" indent="-514350">
              <a:buFont typeface="+mj-lt"/>
              <a:buAutoNum type="arabicPeriod"/>
            </a:pPr>
            <a:r>
              <a:rPr lang="en-US" dirty="0">
                <a:cs typeface="Calibri"/>
              </a:rPr>
              <a:t>I cannot qualify for ERC because my revenue was flat or went up</a:t>
            </a:r>
          </a:p>
          <a:p>
            <a:pPr marL="514350" indent="-514350">
              <a:buFont typeface="+mj-lt"/>
              <a:buAutoNum type="arabicPeriod"/>
            </a:pPr>
            <a:r>
              <a:rPr lang="en-US" dirty="0">
                <a:cs typeface="Calibri"/>
              </a:rPr>
              <a:t>My payroll company can calculate it for me</a:t>
            </a:r>
          </a:p>
          <a:p>
            <a:pPr marL="514350" indent="-514350">
              <a:buFont typeface="+mj-lt"/>
              <a:buAutoNum type="arabicPeriod"/>
            </a:pPr>
            <a:r>
              <a:rPr lang="en-US" dirty="0">
                <a:cs typeface="Calibri"/>
              </a:rPr>
              <a:t>A friend of mine got way more or way less, mine must be wrong</a:t>
            </a:r>
          </a:p>
          <a:p>
            <a:pPr marL="514350" indent="-514350">
              <a:buFont typeface="+mj-lt"/>
              <a:buAutoNum type="arabicPeriod"/>
            </a:pPr>
            <a:r>
              <a:rPr lang="en-US" dirty="0">
                <a:cs typeface="Calibri"/>
              </a:rPr>
              <a:t>I need to file this before the money runs out</a:t>
            </a:r>
          </a:p>
          <a:p>
            <a:pPr marL="514350" indent="-514350">
              <a:buFont typeface="+mj-lt"/>
              <a:buAutoNum type="arabicPeriod"/>
            </a:pPr>
            <a:r>
              <a:rPr lang="en-US" dirty="0">
                <a:cs typeface="Calibri"/>
              </a:rPr>
              <a:t>I already filed for this before I can’t do it again</a:t>
            </a:r>
          </a:p>
          <a:p>
            <a:pPr marL="514350" indent="-514350">
              <a:buFont typeface="+mj-lt"/>
              <a:buAutoNum type="arabicPeriod"/>
            </a:pPr>
            <a:r>
              <a:rPr lang="en-US" dirty="0">
                <a:cs typeface="Calibri"/>
              </a:rPr>
              <a:t>I don’t need the money now</a:t>
            </a:r>
          </a:p>
          <a:p>
            <a:pPr marL="0" indent="0">
              <a:buNone/>
            </a:pPr>
            <a:endParaRPr lang="en-US" dirty="0">
              <a:cs typeface="Calibri"/>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21</a:t>
            </a:fld>
            <a:endParaRPr lang="en-US" altLang="en-US">
              <a:solidFill>
                <a:schemeClr val="bg1"/>
              </a:solidFill>
            </a:endParaRPr>
          </a:p>
        </p:txBody>
      </p:sp>
    </p:spTree>
    <p:extLst>
      <p:ext uri="{BB962C8B-B14F-4D97-AF65-F5344CB8AC3E}">
        <p14:creationId xmlns:p14="http://schemas.microsoft.com/office/powerpoint/2010/main" val="147482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ERC Misconceptions</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514350" indent="-514350">
              <a:buFont typeface="+mj-lt"/>
              <a:buAutoNum type="arabicPeriod"/>
            </a:pPr>
            <a:r>
              <a:rPr lang="en-US" dirty="0">
                <a:cs typeface="Calibri"/>
              </a:rPr>
              <a:t>I should get $26,000 for every employee   </a:t>
            </a:r>
            <a:r>
              <a:rPr lang="en-US" dirty="0">
                <a:solidFill>
                  <a:srgbClr val="FF0000"/>
                </a:solidFill>
                <a:cs typeface="Calibri"/>
              </a:rPr>
              <a:t>FALSE</a:t>
            </a:r>
          </a:p>
          <a:p>
            <a:pPr marL="0" indent="0">
              <a:buNone/>
            </a:pPr>
            <a:endParaRPr lang="en-US" dirty="0">
              <a:cs typeface="Calibri"/>
            </a:endParaRPr>
          </a:p>
          <a:p>
            <a:pPr marL="0" indent="0">
              <a:buNone/>
            </a:pPr>
            <a:r>
              <a:rPr lang="en-US" dirty="0">
                <a:cs typeface="Calibri"/>
              </a:rPr>
              <a:t>There are lots of ERC mills that are currently marketing to companies claiming you qualify for $26,000 for every single employee.  While in theory that could be true, in reality I have never once seen a business qualify for that much.  You need to have a reason to qualify for all of 2020 + 3 quarters in 2021.  There are limitations based on double dipping with PPP money, not all employees will make enough to get the maximum anyways.  Just too many hurdles to think you could possibly get $26,000 per employee.</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22</a:t>
            </a:fld>
            <a:endParaRPr lang="en-US" altLang="en-US">
              <a:solidFill>
                <a:schemeClr val="bg1"/>
              </a:solidFill>
            </a:endParaRPr>
          </a:p>
        </p:txBody>
      </p:sp>
    </p:spTree>
    <p:extLst>
      <p:ext uri="{BB962C8B-B14F-4D97-AF65-F5344CB8AC3E}">
        <p14:creationId xmlns:p14="http://schemas.microsoft.com/office/powerpoint/2010/main" val="1181832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ERC Misconceptions</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2.   I used my PPP money on wages so I cannot claim ERC   </a:t>
            </a:r>
            <a:r>
              <a:rPr lang="en-US" dirty="0">
                <a:solidFill>
                  <a:srgbClr val="FF0000"/>
                </a:solidFill>
                <a:cs typeface="Calibri"/>
              </a:rPr>
              <a:t>FALSE</a:t>
            </a:r>
          </a:p>
          <a:p>
            <a:pPr marL="0" indent="0">
              <a:buNone/>
            </a:pPr>
            <a:endParaRPr lang="en-US" dirty="0">
              <a:cs typeface="Calibri"/>
            </a:endParaRPr>
          </a:p>
          <a:p>
            <a:pPr marL="0" indent="0">
              <a:buNone/>
            </a:pPr>
            <a:r>
              <a:rPr lang="en-US" dirty="0">
                <a:cs typeface="Calibri"/>
              </a:rPr>
              <a:t>No double dipping is allowed, but ERC calculations are flexible and can allocate PPP forgiveness in the most advantageous way possible, picking and choosing can still result in qualifying for ERC</a:t>
            </a:r>
          </a:p>
          <a:p>
            <a:pPr marL="0" indent="0">
              <a:buNone/>
            </a:pPr>
            <a:endParaRPr lang="en-US" dirty="0">
              <a:cs typeface="Calibri"/>
            </a:endParaRPr>
          </a:p>
          <a:p>
            <a:pPr marL="0" indent="0">
              <a:buNone/>
            </a:pPr>
            <a:r>
              <a:rPr lang="en-US" dirty="0">
                <a:cs typeface="Calibri"/>
              </a:rPr>
              <a:t>How you filled out PPP1 and PPP2 forgiveness will play a major role in determining how much ERC you qualify for, not if you will qualify, but how much</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23</a:t>
            </a:fld>
            <a:endParaRPr lang="en-US" altLang="en-US">
              <a:solidFill>
                <a:schemeClr val="bg1"/>
              </a:solidFill>
            </a:endParaRPr>
          </a:p>
        </p:txBody>
      </p:sp>
    </p:spTree>
    <p:extLst>
      <p:ext uri="{BB962C8B-B14F-4D97-AF65-F5344CB8AC3E}">
        <p14:creationId xmlns:p14="http://schemas.microsoft.com/office/powerpoint/2010/main" val="2649990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ERC Misconceptions</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3.   I cannot get ERC in 2021 because I got PPP2    </a:t>
            </a:r>
            <a:r>
              <a:rPr lang="en-US" dirty="0">
                <a:solidFill>
                  <a:srgbClr val="FF0000"/>
                </a:solidFill>
                <a:cs typeface="Calibri"/>
              </a:rPr>
              <a:t>FALSE</a:t>
            </a:r>
          </a:p>
          <a:p>
            <a:pPr marL="0" indent="0">
              <a:buNone/>
            </a:pPr>
            <a:endParaRPr lang="en-US" dirty="0">
              <a:cs typeface="Calibri"/>
            </a:endParaRPr>
          </a:p>
          <a:p>
            <a:pPr marL="0" indent="0">
              <a:buNone/>
            </a:pPr>
            <a:r>
              <a:rPr lang="en-US" dirty="0">
                <a:cs typeface="Calibri"/>
              </a:rPr>
              <a:t>The same rules around no double dipping apply in 2020 and 2021, but you can still have both in 2021, the ERC calculations are flexible and can allocate PPP forgiveness in the most advantageous way possible</a:t>
            </a:r>
          </a:p>
          <a:p>
            <a:pPr marL="0" indent="0">
              <a:buNone/>
            </a:pPr>
            <a:endParaRPr lang="en-US" dirty="0">
              <a:cs typeface="Calibri"/>
            </a:endParaRPr>
          </a:p>
          <a:p>
            <a:pPr marL="0" indent="0">
              <a:buNone/>
            </a:pPr>
            <a:r>
              <a:rPr lang="en-US" dirty="0">
                <a:cs typeface="Calibri"/>
              </a:rPr>
              <a:t>How you fill out PPP2 forgiveness will play a major role in determining how much ERC you qualify for</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24</a:t>
            </a:fld>
            <a:endParaRPr lang="en-US" altLang="en-US">
              <a:solidFill>
                <a:schemeClr val="bg1"/>
              </a:solidFill>
            </a:endParaRPr>
          </a:p>
        </p:txBody>
      </p:sp>
    </p:spTree>
    <p:extLst>
      <p:ext uri="{BB962C8B-B14F-4D97-AF65-F5344CB8AC3E}">
        <p14:creationId xmlns:p14="http://schemas.microsoft.com/office/powerpoint/2010/main" val="340347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ERC Misconceptions</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4.   I cannot qualify for ERC because my revenue was flat or went up  </a:t>
            </a:r>
            <a:r>
              <a:rPr lang="en-US" dirty="0">
                <a:solidFill>
                  <a:srgbClr val="FF0000"/>
                </a:solidFill>
                <a:cs typeface="Calibri"/>
              </a:rPr>
              <a:t>FALSE</a:t>
            </a:r>
          </a:p>
          <a:p>
            <a:pPr marL="0" indent="0">
              <a:buNone/>
            </a:pPr>
            <a:endParaRPr lang="en-US" dirty="0">
              <a:cs typeface="Calibri"/>
            </a:endParaRPr>
          </a:p>
          <a:p>
            <a:pPr marL="0" indent="0">
              <a:buNone/>
            </a:pPr>
            <a:r>
              <a:rPr lang="en-US" dirty="0">
                <a:cs typeface="Calibri"/>
              </a:rPr>
              <a:t>If you qualify based on the partial restrictions it does not matter how high or low your gross receipts are.  Many salons got back to even or increased revenue despite dealing with restrictions on the business like capacity, or spacing, or limits on services, double booking prohibitions.  When you change your hours of operations, hire new stylists, increase prices those things can help increase revenue despite the restrictions having a big impact on your business.</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25</a:t>
            </a:fld>
            <a:endParaRPr lang="en-US" altLang="en-US">
              <a:solidFill>
                <a:schemeClr val="bg1"/>
              </a:solidFill>
            </a:endParaRPr>
          </a:p>
        </p:txBody>
      </p:sp>
    </p:spTree>
    <p:extLst>
      <p:ext uri="{BB962C8B-B14F-4D97-AF65-F5344CB8AC3E}">
        <p14:creationId xmlns:p14="http://schemas.microsoft.com/office/powerpoint/2010/main" val="1339190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ERC Misconceptions</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283694"/>
            <a:ext cx="10527918" cy="44898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5.   My payroll company can calculate it for me  </a:t>
            </a:r>
            <a:r>
              <a:rPr lang="en-US" dirty="0">
                <a:solidFill>
                  <a:srgbClr val="FF0000"/>
                </a:solidFill>
                <a:cs typeface="Calibri"/>
              </a:rPr>
              <a:t>FALSE</a:t>
            </a:r>
          </a:p>
          <a:p>
            <a:pPr marL="0" indent="0">
              <a:buNone/>
            </a:pPr>
            <a:endParaRPr lang="en-US" dirty="0">
              <a:cs typeface="Calibri"/>
            </a:endParaRPr>
          </a:p>
          <a:p>
            <a:pPr marL="0" indent="0">
              <a:buNone/>
            </a:pPr>
            <a:r>
              <a:rPr lang="en-US" dirty="0">
                <a:cs typeface="Calibri"/>
              </a:rPr>
              <a:t>Payroll companies are offering to do ERC for clients, but they are doing it incorrectly most of the time.  The payroll company is not determining the qualifying period they are asking you the salon owner if you qualify or not.  The payroll company is not determining which employees qualify they are asking you the salon owner which ones qualify.  The payroll company is not calculating the tainted PPP forgiveness they are assuming that you the salon owner have done that yourself.  Using a payroll company = getting the wrong answer, either way too much, or way too little.</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26</a:t>
            </a:fld>
            <a:endParaRPr lang="en-US" altLang="en-US">
              <a:solidFill>
                <a:schemeClr val="bg1"/>
              </a:solidFill>
            </a:endParaRPr>
          </a:p>
        </p:txBody>
      </p:sp>
    </p:spTree>
    <p:extLst>
      <p:ext uri="{BB962C8B-B14F-4D97-AF65-F5344CB8AC3E}">
        <p14:creationId xmlns:p14="http://schemas.microsoft.com/office/powerpoint/2010/main" val="4283621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ERC Misconceptions</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283694"/>
            <a:ext cx="10527918" cy="44898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6.   A friend of mine got way more or less mine must be wrong </a:t>
            </a:r>
            <a:r>
              <a:rPr lang="en-US" dirty="0">
                <a:solidFill>
                  <a:srgbClr val="FF0000"/>
                </a:solidFill>
                <a:cs typeface="Calibri"/>
              </a:rPr>
              <a:t>FALSE</a:t>
            </a:r>
          </a:p>
          <a:p>
            <a:pPr marL="0" indent="0">
              <a:buNone/>
            </a:pPr>
            <a:endParaRPr lang="en-US" dirty="0">
              <a:cs typeface="Calibri"/>
            </a:endParaRPr>
          </a:p>
          <a:p>
            <a:pPr marL="0" indent="0">
              <a:buNone/>
            </a:pPr>
            <a:r>
              <a:rPr lang="en-US" dirty="0">
                <a:cs typeface="Calibri"/>
              </a:rPr>
              <a:t>ERC is the most complicated thing I’ve encountered in 15 years of practice.  Outcomes very dramatically based on how many employees you have, how you filled out PPP1 forgiveness, the dates of local restrictions, how you filled out PPP2 forgiveness, the number of family members employed within the business, the number of shareholders in the business, and the skill and knowledge of the person doing the calculations.  </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27</a:t>
            </a:fld>
            <a:endParaRPr lang="en-US" altLang="en-US">
              <a:solidFill>
                <a:schemeClr val="bg1"/>
              </a:solidFill>
            </a:endParaRPr>
          </a:p>
        </p:txBody>
      </p:sp>
    </p:spTree>
    <p:extLst>
      <p:ext uri="{BB962C8B-B14F-4D97-AF65-F5344CB8AC3E}">
        <p14:creationId xmlns:p14="http://schemas.microsoft.com/office/powerpoint/2010/main" val="3274938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ERC Misconceptions</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283694"/>
            <a:ext cx="10527918" cy="44898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7.   I need to file this before the money runs out </a:t>
            </a:r>
            <a:r>
              <a:rPr lang="en-US" dirty="0">
                <a:solidFill>
                  <a:srgbClr val="FF0000"/>
                </a:solidFill>
                <a:cs typeface="Calibri"/>
              </a:rPr>
              <a:t>FALSE</a:t>
            </a:r>
          </a:p>
          <a:p>
            <a:pPr marL="0" indent="0">
              <a:buNone/>
            </a:pPr>
            <a:endParaRPr lang="en-US" dirty="0">
              <a:cs typeface="Calibri"/>
            </a:endParaRPr>
          </a:p>
          <a:p>
            <a:pPr marL="0" indent="0">
              <a:buNone/>
            </a:pPr>
            <a:r>
              <a:rPr lang="en-US" dirty="0">
                <a:cs typeface="Calibri"/>
              </a:rPr>
              <a:t>You have 3 years to file an amended 941 and claim the ERC.  The 2020 ERC statute of limitations runs out in April 2024.  The 2021 ERC statute of limitations runs out in April 2025.  The sooner you file it the sooner you will get your refund, but it is not possible for the money to run out. </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28</a:t>
            </a:fld>
            <a:endParaRPr lang="en-US" altLang="en-US">
              <a:solidFill>
                <a:schemeClr val="bg1"/>
              </a:solidFill>
            </a:endParaRPr>
          </a:p>
        </p:txBody>
      </p:sp>
    </p:spTree>
    <p:extLst>
      <p:ext uri="{BB962C8B-B14F-4D97-AF65-F5344CB8AC3E}">
        <p14:creationId xmlns:p14="http://schemas.microsoft.com/office/powerpoint/2010/main" val="3924192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ERC Misconceptions</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283694"/>
            <a:ext cx="10527918" cy="44898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8. I already filed for this I can’t do it again  </a:t>
            </a:r>
            <a:r>
              <a:rPr lang="en-US" dirty="0">
                <a:solidFill>
                  <a:srgbClr val="FF0000"/>
                </a:solidFill>
                <a:cs typeface="Calibri"/>
              </a:rPr>
              <a:t>FALSE</a:t>
            </a:r>
          </a:p>
          <a:p>
            <a:pPr marL="0" indent="0">
              <a:buNone/>
            </a:pPr>
            <a:endParaRPr lang="en-US" dirty="0">
              <a:cs typeface="Calibri"/>
            </a:endParaRPr>
          </a:p>
          <a:p>
            <a:pPr marL="0" indent="0">
              <a:buNone/>
            </a:pPr>
            <a:r>
              <a:rPr lang="en-US" dirty="0">
                <a:cs typeface="Calibri"/>
              </a:rPr>
              <a:t>You claim ERC on an amended 941.  If you made a mistake on the first amended 941 you filed, you can amend the amended 941 to fix it. If a quarter was done already and filed and it’s correct, that’s great, you can still calculate and then amend other quarters if ERC was missed.</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29</a:t>
            </a:fld>
            <a:endParaRPr lang="en-US" altLang="en-US">
              <a:solidFill>
                <a:schemeClr val="bg1"/>
              </a:solidFill>
            </a:endParaRPr>
          </a:p>
        </p:txBody>
      </p:sp>
    </p:spTree>
    <p:extLst>
      <p:ext uri="{BB962C8B-B14F-4D97-AF65-F5344CB8AC3E}">
        <p14:creationId xmlns:p14="http://schemas.microsoft.com/office/powerpoint/2010/main" val="2966457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a:solidFill>
                  <a:schemeClr val="tx1">
                    <a:lumMod val="65000"/>
                    <a:lumOff val="35000"/>
                  </a:schemeClr>
                </a:solidFill>
              </a:rPr>
              <a:t>Agenda</a:t>
            </a:r>
            <a:endParaRPr lang="en-US" b="1">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82404"/>
            <a:ext cx="6298818" cy="4108836"/>
          </a:xfrm>
        </p:spPr>
        <p:txBody>
          <a:bodyPr vert="horz" wrap="square" lIns="91440" tIns="45720" rIns="91440" bIns="45720" numCol="1" anchor="t" anchorCtr="0" compatLnSpc="1">
            <a:prstTxWarp prst="textNoShape">
              <a:avLst/>
            </a:prstTxWarp>
            <a:noAutofit/>
          </a:bodyPr>
          <a:lstStyle/>
          <a:p>
            <a:r>
              <a:rPr lang="en-US" sz="3200" dirty="0">
                <a:cs typeface="Calibri"/>
              </a:rPr>
              <a:t>Employee Retention Credit</a:t>
            </a:r>
          </a:p>
          <a:p>
            <a:r>
              <a:rPr lang="en-US" sz="3200" dirty="0">
                <a:cs typeface="Calibri"/>
              </a:rPr>
              <a:t>ERC Misconceptions</a:t>
            </a:r>
          </a:p>
          <a:p>
            <a:r>
              <a:rPr lang="en-US" sz="3200" dirty="0">
                <a:cs typeface="Calibri"/>
              </a:rPr>
              <a:t>Cash Planning </a:t>
            </a:r>
          </a:p>
          <a:p>
            <a:r>
              <a:rPr lang="en-US" sz="3200" dirty="0">
                <a:cs typeface="Calibri"/>
              </a:rPr>
              <a:t>Closing Thoughts with Q&amp;A</a:t>
            </a:r>
          </a:p>
        </p:txBody>
      </p:sp>
      <p:sp>
        <p:nvSpPr>
          <p:cNvPr id="4" name="Content Placeholder 3">
            <a:extLst>
              <a:ext uri="{FF2B5EF4-FFF2-40B4-BE49-F238E27FC236}">
                <a16:creationId xmlns:a16="http://schemas.microsoft.com/office/drawing/2014/main" id="{030A8FFC-A6AF-4C32-8E99-630BD551C4C5}"/>
              </a:ext>
            </a:extLst>
          </p:cNvPr>
          <p:cNvSpPr>
            <a:spLocks noGrp="1"/>
          </p:cNvSpPr>
          <p:nvPr>
            <p:ph sz="half" idx="2"/>
          </p:nvPr>
        </p:nvSpPr>
        <p:spPr>
          <a:xfrm>
            <a:off x="6402237" y="1480568"/>
            <a:ext cx="4879676" cy="4351338"/>
          </a:xfrm>
        </p:spPr>
        <p:txBody>
          <a:bodyPr/>
          <a:lstStyle/>
          <a:p>
            <a:pPr marL="0" indent="0">
              <a:buNone/>
            </a:pPr>
            <a:endParaRPr lang="en-US" dirty="0">
              <a:cs typeface="Calibri" panose="020F0502020204030204"/>
            </a:endParaRPr>
          </a:p>
          <a:p>
            <a:endParaRPr lang="en-US" dirty="0">
              <a:cs typeface="Calibri" panose="020F0502020204030204"/>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3</a:t>
            </a:fld>
            <a:endParaRPr lang="en-US" altLang="en-US">
              <a:solidFill>
                <a:schemeClr val="bg1"/>
              </a:solidFill>
            </a:endParaRPr>
          </a:p>
        </p:txBody>
      </p:sp>
    </p:spTree>
    <p:extLst>
      <p:ext uri="{BB962C8B-B14F-4D97-AF65-F5344CB8AC3E}">
        <p14:creationId xmlns:p14="http://schemas.microsoft.com/office/powerpoint/2010/main" val="244321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ERC Misconceptions</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283694"/>
            <a:ext cx="10527918" cy="44898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9. I don’t need the money now  </a:t>
            </a:r>
            <a:r>
              <a:rPr lang="en-US" dirty="0">
                <a:solidFill>
                  <a:srgbClr val="FF0000"/>
                </a:solidFill>
                <a:cs typeface="Calibri"/>
              </a:rPr>
              <a:t>Not Applicable</a:t>
            </a:r>
          </a:p>
          <a:p>
            <a:pPr marL="0" indent="0">
              <a:buNone/>
            </a:pPr>
            <a:endParaRPr lang="en-US" dirty="0">
              <a:cs typeface="Calibri"/>
            </a:endParaRPr>
          </a:p>
          <a:p>
            <a:pPr marL="0" indent="0">
              <a:buNone/>
            </a:pPr>
            <a:r>
              <a:rPr lang="en-US" dirty="0">
                <a:cs typeface="Calibri"/>
              </a:rPr>
              <a:t>There is no part of qualifying for ERC that requires you demonstrate a need for the money.  PPP required some current hardship or uncertainty,  ERC does not.  It’s like when you file a 1040 you don’t need to prove you need the child tax credit, if you have a dependent child and you meet the qualifications then you get the child tax credit whether you “need” it or not.</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30</a:t>
            </a:fld>
            <a:endParaRPr lang="en-US" altLang="en-US">
              <a:solidFill>
                <a:schemeClr val="bg1"/>
              </a:solidFill>
            </a:endParaRPr>
          </a:p>
        </p:txBody>
      </p:sp>
    </p:spTree>
    <p:extLst>
      <p:ext uri="{BB962C8B-B14F-4D97-AF65-F5344CB8AC3E}">
        <p14:creationId xmlns:p14="http://schemas.microsoft.com/office/powerpoint/2010/main" val="3288010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Cash Planning </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514350" indent="-514350">
              <a:buAutoNum type="arabicPeriod"/>
            </a:pPr>
            <a:r>
              <a:rPr lang="en-US" dirty="0">
                <a:ea typeface="+mn-lt"/>
                <a:cs typeface="+mn-lt"/>
              </a:rPr>
              <a:t>Set aside money to pay your 2020 tax liability from 2020 ERC claim</a:t>
            </a:r>
          </a:p>
          <a:p>
            <a:pPr marL="514350" indent="-514350">
              <a:buAutoNum type="arabicPeriod"/>
            </a:pPr>
            <a:r>
              <a:rPr lang="en-US" dirty="0">
                <a:ea typeface="+mn-lt"/>
                <a:cs typeface="+mn-lt"/>
              </a:rPr>
              <a:t>Set aside money to pay your 2021 tax liability from 2021 ERC claim</a:t>
            </a:r>
          </a:p>
          <a:p>
            <a:pPr marL="514350" indent="-514350">
              <a:buAutoNum type="arabicPeriod"/>
            </a:pPr>
            <a:r>
              <a:rPr lang="en-US" dirty="0">
                <a:ea typeface="+mn-lt"/>
                <a:cs typeface="+mn-lt"/>
              </a:rPr>
              <a:t>Tax Planning for 2023 based on normal 2023 operations – consider bonuses to employees, consider build out expenses, consider equipment or education purchases</a:t>
            </a:r>
          </a:p>
          <a:p>
            <a:pPr marL="514350" indent="-514350">
              <a:buAutoNum type="arabicPeriod"/>
            </a:pPr>
            <a:r>
              <a:rPr lang="en-US" dirty="0">
                <a:ea typeface="+mn-lt"/>
                <a:cs typeface="+mn-lt"/>
              </a:rPr>
              <a:t>Determine future cash needs of the business – expansion, renovations, new shareholders, big expenses coming up in the next 6-12 months and how that will impact cash </a:t>
            </a:r>
          </a:p>
          <a:p>
            <a:pPr marL="514350" indent="-514350">
              <a:buAutoNum type="arabicPeriod"/>
            </a:pPr>
            <a:r>
              <a:rPr lang="en-US" dirty="0">
                <a:ea typeface="+mn-lt"/>
                <a:cs typeface="+mn-lt"/>
              </a:rPr>
              <a:t>Determine the “normal” operating cash reserves </a:t>
            </a:r>
          </a:p>
          <a:p>
            <a:pPr marL="514350" indent="-514350">
              <a:buAutoNum type="arabicPeriod"/>
            </a:pPr>
            <a:endParaRPr lang="en-US" dirty="0">
              <a:cs typeface="Calibri"/>
            </a:endParaRPr>
          </a:p>
          <a:p>
            <a:pPr marL="514350" indent="-514350">
              <a:buAutoNum type="arabicPeriod"/>
            </a:pPr>
            <a:endParaRPr lang="en-US" dirty="0">
              <a:cs typeface="Calibri"/>
            </a:endParaRPr>
          </a:p>
          <a:p>
            <a:pPr marL="514350" indent="-514350">
              <a:buAutoNum type="arabicPeriod"/>
            </a:pPr>
            <a:endParaRPr lang="en-US" dirty="0">
              <a:cs typeface="Calibri"/>
            </a:endParaRPr>
          </a:p>
          <a:p>
            <a:endParaRPr lang="en-US" dirty="0">
              <a:cs typeface="Calibri"/>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31</a:t>
            </a:fld>
            <a:endParaRPr lang="en-US" altLang="en-US">
              <a:solidFill>
                <a:schemeClr val="bg1"/>
              </a:solidFill>
            </a:endParaRPr>
          </a:p>
        </p:txBody>
      </p:sp>
    </p:spTree>
    <p:extLst>
      <p:ext uri="{BB962C8B-B14F-4D97-AF65-F5344CB8AC3E}">
        <p14:creationId xmlns:p14="http://schemas.microsoft.com/office/powerpoint/2010/main" val="3858870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Cash Planning </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514350" indent="-514350">
              <a:buAutoNum type="arabicPeriod" startAt="6"/>
            </a:pPr>
            <a:r>
              <a:rPr lang="en-US" dirty="0">
                <a:ea typeface="+mn-lt"/>
                <a:cs typeface="+mn-lt"/>
              </a:rPr>
              <a:t>Distribute or spend the excess cash on the owners</a:t>
            </a:r>
          </a:p>
          <a:p>
            <a:pPr lvl="1"/>
            <a:r>
              <a:rPr lang="en-US" dirty="0">
                <a:ea typeface="+mn-lt"/>
                <a:cs typeface="+mn-lt"/>
              </a:rPr>
              <a:t>Company retirement plan contributions</a:t>
            </a:r>
          </a:p>
          <a:p>
            <a:pPr lvl="1"/>
            <a:r>
              <a:rPr lang="en-US" dirty="0">
                <a:ea typeface="+mn-lt"/>
                <a:cs typeface="+mn-lt"/>
              </a:rPr>
              <a:t>Personal savings account</a:t>
            </a:r>
          </a:p>
          <a:p>
            <a:pPr lvl="1"/>
            <a:r>
              <a:rPr lang="en-US" dirty="0">
                <a:ea typeface="+mn-lt"/>
                <a:cs typeface="+mn-lt"/>
              </a:rPr>
              <a:t>Payoff personal high interest debt – CC, student loans, car loans, </a:t>
            </a:r>
            <a:r>
              <a:rPr lang="en-US" dirty="0" err="1">
                <a:ea typeface="+mn-lt"/>
                <a:cs typeface="+mn-lt"/>
              </a:rPr>
              <a:t>etc</a:t>
            </a:r>
            <a:endParaRPr lang="en-US" dirty="0">
              <a:ea typeface="+mn-lt"/>
              <a:cs typeface="+mn-lt"/>
            </a:endParaRPr>
          </a:p>
          <a:p>
            <a:pPr lvl="1"/>
            <a:r>
              <a:rPr lang="en-US" dirty="0">
                <a:ea typeface="+mn-lt"/>
                <a:cs typeface="+mn-lt"/>
              </a:rPr>
              <a:t>Personal retirement plan contributions</a:t>
            </a:r>
          </a:p>
          <a:p>
            <a:pPr lvl="1"/>
            <a:r>
              <a:rPr lang="en-US" dirty="0">
                <a:ea typeface="+mn-lt"/>
                <a:cs typeface="+mn-lt"/>
              </a:rPr>
              <a:t>Personal 529 plan contributions</a:t>
            </a:r>
          </a:p>
          <a:p>
            <a:pPr lvl="1"/>
            <a:r>
              <a:rPr lang="en-US" dirty="0">
                <a:ea typeface="+mn-lt"/>
                <a:cs typeface="+mn-lt"/>
              </a:rPr>
              <a:t>Charitable contribution planning</a:t>
            </a:r>
          </a:p>
          <a:p>
            <a:pPr lvl="1"/>
            <a:r>
              <a:rPr lang="en-US" dirty="0">
                <a:ea typeface="+mn-lt"/>
                <a:cs typeface="+mn-lt"/>
              </a:rPr>
              <a:t>Personal taxable investment account</a:t>
            </a:r>
          </a:p>
          <a:p>
            <a:pPr lvl="1"/>
            <a:r>
              <a:rPr lang="en-US" dirty="0">
                <a:ea typeface="+mn-lt"/>
                <a:cs typeface="+mn-lt"/>
              </a:rPr>
              <a:t>Get cash down to “normal” once ERC cash received </a:t>
            </a:r>
          </a:p>
          <a:p>
            <a:pPr marL="0" indent="0">
              <a:buNone/>
            </a:pPr>
            <a:r>
              <a:rPr lang="en-US" dirty="0">
                <a:ea typeface="+mn-lt"/>
                <a:cs typeface="+mn-lt"/>
              </a:rPr>
              <a:t>7.   Setup a plan for a more normal 2023</a:t>
            </a:r>
          </a:p>
          <a:p>
            <a:pPr lvl="1"/>
            <a:r>
              <a:rPr lang="en-US" dirty="0">
                <a:ea typeface="+mn-lt"/>
                <a:cs typeface="+mn-lt"/>
              </a:rPr>
              <a:t>Owner wage and distribution strategy for 2023</a:t>
            </a:r>
          </a:p>
          <a:p>
            <a:pPr marL="514350" indent="-514350">
              <a:buAutoNum type="arabicPeriod"/>
            </a:pPr>
            <a:endParaRPr lang="en-US" dirty="0">
              <a:cs typeface="Calibri"/>
            </a:endParaRPr>
          </a:p>
          <a:p>
            <a:pPr marL="514350" indent="-514350">
              <a:buAutoNum type="arabicPeriod"/>
            </a:pPr>
            <a:endParaRPr lang="en-US" dirty="0">
              <a:cs typeface="Calibri"/>
            </a:endParaRPr>
          </a:p>
          <a:p>
            <a:pPr marL="514350" indent="-514350">
              <a:buAutoNum type="arabicPeriod"/>
            </a:pPr>
            <a:endParaRPr lang="en-US" dirty="0">
              <a:cs typeface="Calibri"/>
            </a:endParaRPr>
          </a:p>
          <a:p>
            <a:endParaRPr lang="en-US" dirty="0">
              <a:cs typeface="Calibri"/>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32</a:t>
            </a:fld>
            <a:endParaRPr lang="en-US" altLang="en-US">
              <a:solidFill>
                <a:schemeClr val="bg1"/>
              </a:solidFill>
            </a:endParaRPr>
          </a:p>
        </p:txBody>
      </p:sp>
    </p:spTree>
    <p:extLst>
      <p:ext uri="{BB962C8B-B14F-4D97-AF65-F5344CB8AC3E}">
        <p14:creationId xmlns:p14="http://schemas.microsoft.com/office/powerpoint/2010/main" val="1936692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Cash Planning </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514350" indent="-514350">
              <a:buAutoNum type="arabicPeriod" startAt="8"/>
            </a:pPr>
            <a:r>
              <a:rPr lang="en-US" dirty="0">
                <a:ea typeface="+mn-lt"/>
                <a:cs typeface="+mn-lt"/>
              </a:rPr>
              <a:t>Monitor future tax legislation</a:t>
            </a:r>
          </a:p>
          <a:p>
            <a:pPr lvl="1"/>
            <a:r>
              <a:rPr lang="en-US" dirty="0">
                <a:ea typeface="+mn-lt"/>
                <a:cs typeface="+mn-lt"/>
              </a:rPr>
              <a:t>Tax bills that might happen in 2023 – potential to change tax rates, change the itemized deduction rules, change bonus depreciation rules</a:t>
            </a:r>
          </a:p>
          <a:p>
            <a:pPr lvl="1"/>
            <a:r>
              <a:rPr lang="en-US" dirty="0">
                <a:ea typeface="+mn-lt"/>
                <a:cs typeface="+mn-lt"/>
              </a:rPr>
              <a:t>State specific rules – pass through entity tax rules are coming in for many states in 2022 and in 2023</a:t>
            </a:r>
          </a:p>
          <a:p>
            <a:pPr lvl="1"/>
            <a:r>
              <a:rPr lang="en-US" dirty="0">
                <a:ea typeface="+mn-lt"/>
                <a:cs typeface="+mn-lt"/>
              </a:rPr>
              <a:t>State tax changes whether conformity with federal tax law changes</a:t>
            </a:r>
          </a:p>
          <a:p>
            <a:pPr lvl="1"/>
            <a:r>
              <a:rPr lang="en-US" dirty="0">
                <a:ea typeface="+mn-lt"/>
                <a:cs typeface="+mn-lt"/>
              </a:rPr>
              <a:t>Check back for more webinars and more advice</a:t>
            </a:r>
          </a:p>
          <a:p>
            <a:pPr marL="0" indent="0">
              <a:buNone/>
            </a:pPr>
            <a:r>
              <a:rPr lang="en-US" dirty="0">
                <a:ea typeface="+mn-lt"/>
                <a:cs typeface="+mn-lt"/>
              </a:rPr>
              <a:t>9.   Understand the business of your business, look at it every month</a:t>
            </a:r>
            <a:endParaRPr lang="en-US" dirty="0">
              <a:cs typeface="Calibri"/>
            </a:endParaRPr>
          </a:p>
          <a:p>
            <a:pPr marL="0" indent="0">
              <a:buNone/>
            </a:pPr>
            <a:endParaRPr lang="en-US" dirty="0">
              <a:cs typeface="Calibri"/>
            </a:endParaRPr>
          </a:p>
          <a:p>
            <a:endParaRPr lang="en-US" dirty="0">
              <a:cs typeface="Calibri"/>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33</a:t>
            </a:fld>
            <a:endParaRPr lang="en-US" altLang="en-US">
              <a:solidFill>
                <a:schemeClr val="bg1"/>
              </a:solidFill>
            </a:endParaRPr>
          </a:p>
        </p:txBody>
      </p:sp>
    </p:spTree>
    <p:extLst>
      <p:ext uri="{BB962C8B-B14F-4D97-AF65-F5344CB8AC3E}">
        <p14:creationId xmlns:p14="http://schemas.microsoft.com/office/powerpoint/2010/main" val="739963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Closing Thoughts</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514350" indent="-514350">
              <a:buAutoNum type="arabicPeriod"/>
            </a:pPr>
            <a:r>
              <a:rPr lang="en-US" dirty="0">
                <a:ea typeface="+mn-lt"/>
                <a:cs typeface="+mn-lt"/>
              </a:rPr>
              <a:t>Calculate ERC both for 2020 and 2021 based on partial restrictions and gross receipts.  This is the craziest thing I’ve ever seen, and I’m confident it will be the craziest thing in my career.  Don’t miss out on exploring it.</a:t>
            </a:r>
          </a:p>
          <a:p>
            <a:pPr marL="514350" indent="-514350">
              <a:buAutoNum type="arabicPeriod"/>
            </a:pPr>
            <a:r>
              <a:rPr lang="en-US" dirty="0">
                <a:ea typeface="+mn-lt"/>
                <a:cs typeface="+mn-lt"/>
              </a:rPr>
              <a:t>Set yourself up for new normal in 2023 – have a strategy for both owner compensation and distributions and what to do with ERC cash once received</a:t>
            </a:r>
          </a:p>
          <a:p>
            <a:pPr marL="514350" indent="-514350">
              <a:buAutoNum type="arabicPeriod"/>
            </a:pPr>
            <a:r>
              <a:rPr lang="en-US" dirty="0">
                <a:ea typeface="+mn-lt"/>
                <a:cs typeface="+mn-lt"/>
              </a:rPr>
              <a:t>Look at your financial situation every month, plan for future cash needs, plan for ERC tax liabilities, make informed decisions about where you spend money in the business</a:t>
            </a:r>
            <a:endParaRPr lang="en-US" dirty="0">
              <a:cs typeface="Calibri"/>
            </a:endParaRPr>
          </a:p>
          <a:p>
            <a:pPr marL="514350" indent="-514350">
              <a:buAutoNum type="arabicPeriod"/>
            </a:pPr>
            <a:endParaRPr lang="en-US" dirty="0">
              <a:cs typeface="Calibri"/>
            </a:endParaRPr>
          </a:p>
          <a:p>
            <a:pPr marL="514350" indent="-514350">
              <a:buAutoNum type="arabicPeriod"/>
            </a:pPr>
            <a:endParaRPr lang="en-US" dirty="0">
              <a:cs typeface="Calibri"/>
            </a:endParaRPr>
          </a:p>
          <a:p>
            <a:endParaRPr lang="en-US" dirty="0">
              <a:cs typeface="Calibri"/>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34</a:t>
            </a:fld>
            <a:endParaRPr lang="en-US" altLang="en-US">
              <a:solidFill>
                <a:schemeClr val="bg1"/>
              </a:solidFill>
            </a:endParaRPr>
          </a:p>
        </p:txBody>
      </p:sp>
    </p:spTree>
    <p:extLst>
      <p:ext uri="{BB962C8B-B14F-4D97-AF65-F5344CB8AC3E}">
        <p14:creationId xmlns:p14="http://schemas.microsoft.com/office/powerpoint/2010/main" val="3702644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CC5B23-2072-4C14-9480-507275DF0482}"/>
              </a:ext>
            </a:extLst>
          </p:cNvPr>
          <p:cNvSpPr>
            <a:spLocks noGrp="1"/>
          </p:cNvSpPr>
          <p:nvPr>
            <p:ph type="title"/>
          </p:nvPr>
        </p:nvSpPr>
        <p:spPr>
          <a:xfrm>
            <a:off x="294640" y="591344"/>
            <a:ext cx="3592594" cy="5585619"/>
          </a:xfrm>
        </p:spPr>
        <p:txBody>
          <a:bodyPr vert="horz" lIns="91440" tIns="45720" rIns="91440" bIns="45720" rtlCol="0" anchor="ctr">
            <a:normAutofit/>
          </a:bodyPr>
          <a:lstStyle/>
          <a:p>
            <a:pPr algn="ctr"/>
            <a:r>
              <a:rPr lang="en-US" b="1">
                <a:solidFill>
                  <a:srgbClr val="FFFFFF"/>
                </a:solidFill>
                <a:cs typeface="Calibri Light"/>
              </a:rPr>
              <a:t>We Are Here To Help</a:t>
            </a:r>
            <a:endParaRPr lang="en-US"/>
          </a:p>
        </p:txBody>
      </p:sp>
      <p:sp>
        <p:nvSpPr>
          <p:cNvPr id="7" name="Slide Number Placeholder 12">
            <a:extLst>
              <a:ext uri="{FF2B5EF4-FFF2-40B4-BE49-F238E27FC236}">
                <a16:creationId xmlns:a16="http://schemas.microsoft.com/office/drawing/2014/main" id="{9B8BE096-2FA2-4528-AAC0-1B40FFEDE6B3}"/>
              </a:ext>
            </a:extLst>
          </p:cNvPr>
          <p:cNvSpPr>
            <a:spLocks noGrp="1" noChangeArrowheads="1"/>
          </p:cNvSpPr>
          <p:nvPr>
            <p:ph type="sldNum" sz="quarter" idx="12"/>
          </p:nvPr>
        </p:nvSpPr>
        <p:spPr bwMode="auto">
          <a:xfrm>
            <a:off x="9819860" y="6356350"/>
            <a:ext cx="1533939"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ts val="600"/>
              </a:spcAft>
            </a:pPr>
            <a:fld id="{6AA82839-E301-4005-9514-D61B32BB7B6F}" type="slidenum">
              <a:rPr lang="en-US" altLang="en-US">
                <a:solidFill>
                  <a:schemeClr val="tx1">
                    <a:tint val="75000"/>
                  </a:schemeClr>
                </a:solidFill>
                <a:latin typeface="+mn-lt"/>
              </a:rPr>
              <a:pPr fontAlgn="base">
                <a:spcBef>
                  <a:spcPct val="0"/>
                </a:spcBef>
                <a:spcAft>
                  <a:spcPts val="600"/>
                </a:spcAft>
              </a:pPr>
              <a:t>35</a:t>
            </a:fld>
            <a:endParaRPr lang="en-US" altLang="en-US">
              <a:solidFill>
                <a:schemeClr val="tx1">
                  <a:tint val="75000"/>
                </a:schemeClr>
              </a:solidFill>
              <a:latin typeface="+mn-lt"/>
            </a:endParaRP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A913349-9BB5-4BD6-B365-9D5D7C3F082E}"/>
              </a:ext>
            </a:extLst>
          </p:cNvPr>
          <p:cNvSpPr>
            <a:spLocks noGrp="1"/>
          </p:cNvSpPr>
          <p:nvPr>
            <p:ph sz="half" idx="1"/>
          </p:nvPr>
        </p:nvSpPr>
        <p:spPr>
          <a:xfrm>
            <a:off x="4447308" y="1058069"/>
            <a:ext cx="6144491" cy="5118894"/>
          </a:xfrm>
        </p:spPr>
        <p:txBody>
          <a:bodyPr vert="horz" lIns="91440" tIns="45720" rIns="91440" bIns="45720" rtlCol="0" anchor="ctr">
            <a:normAutofit/>
          </a:bodyPr>
          <a:lstStyle/>
          <a:p>
            <a:endParaRPr lang="en-US" b="1" dirty="0">
              <a:solidFill>
                <a:srgbClr val="000000"/>
              </a:solidFill>
            </a:endParaRPr>
          </a:p>
          <a:p>
            <a:endParaRPr lang="en-US" b="1" dirty="0">
              <a:solidFill>
                <a:srgbClr val="000000"/>
              </a:solidFill>
              <a:cs typeface="Calibri"/>
            </a:endParaRPr>
          </a:p>
          <a:p>
            <a:endParaRPr lang="en-US" b="1" dirty="0">
              <a:solidFill>
                <a:srgbClr val="000000"/>
              </a:solidFill>
            </a:endParaRPr>
          </a:p>
          <a:p>
            <a:endParaRPr lang="en-US" b="1" dirty="0">
              <a:solidFill>
                <a:srgbClr val="000000"/>
              </a:solidFill>
            </a:endParaRPr>
          </a:p>
        </p:txBody>
      </p:sp>
      <p:pic>
        <p:nvPicPr>
          <p:cNvPr id="5" name="Picture 20">
            <a:extLst>
              <a:ext uri="{FF2B5EF4-FFF2-40B4-BE49-F238E27FC236}">
                <a16:creationId xmlns:a16="http://schemas.microsoft.com/office/drawing/2014/main" id="{CEF57F7E-4791-4B52-855C-95CCE1BC9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12">
            <a:extLst>
              <a:ext uri="{FF2B5EF4-FFF2-40B4-BE49-F238E27FC236}">
                <a16:creationId xmlns:a16="http://schemas.microsoft.com/office/drawing/2014/main" id="{1A494B28-3809-4713-83D0-E973F06644EC}"/>
              </a:ext>
            </a:extLst>
          </p:cNvPr>
          <p:cNvSpPr txBox="1">
            <a:spLocks noChangeArrowheads="1"/>
          </p:cNvSpPr>
          <p:nvPr/>
        </p:nvSpPr>
        <p:spPr bwMode="auto">
          <a:xfrm>
            <a:off x="160338" y="6383338"/>
            <a:ext cx="863600"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12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6AA82839-E301-4005-9514-D61B32BB7B6F}" type="slidenum">
              <a:rPr lang="en-US" altLang="en-US" smtClean="0">
                <a:solidFill>
                  <a:schemeClr val="bg1"/>
                </a:solidFill>
              </a:rPr>
              <a:pPr fontAlgn="base">
                <a:spcBef>
                  <a:spcPct val="0"/>
                </a:spcBef>
                <a:spcAft>
                  <a:spcPct val="0"/>
                </a:spcAft>
              </a:pPr>
              <a:t>35</a:t>
            </a:fld>
            <a:endParaRPr lang="en-US" altLang="en-US">
              <a:solidFill>
                <a:schemeClr val="bg1"/>
              </a:solidFill>
            </a:endParaRPr>
          </a:p>
        </p:txBody>
      </p:sp>
      <p:sp>
        <p:nvSpPr>
          <p:cNvPr id="3" name="TextBox 2">
            <a:extLst>
              <a:ext uri="{FF2B5EF4-FFF2-40B4-BE49-F238E27FC236}">
                <a16:creationId xmlns:a16="http://schemas.microsoft.com/office/drawing/2014/main" id="{7C900DE1-9571-423F-9122-57B8EBB848BC}"/>
              </a:ext>
            </a:extLst>
          </p:cNvPr>
          <p:cNvSpPr txBox="1"/>
          <p:nvPr/>
        </p:nvSpPr>
        <p:spPr>
          <a:xfrm>
            <a:off x="4240376" y="178703"/>
            <a:ext cx="7850720" cy="78790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tx1">
                    <a:lumMod val="65000"/>
                    <a:lumOff val="35000"/>
                  </a:schemeClr>
                </a:solidFill>
                <a:latin typeface="Calibri"/>
                <a:cs typeface="Calibri Light"/>
              </a:rPr>
              <a:t>ERC Consulting Services </a:t>
            </a:r>
            <a:endParaRPr lang="en-US" dirty="0">
              <a:solidFill>
                <a:schemeClr val="tx1">
                  <a:lumMod val="65000"/>
                  <a:lumOff val="35000"/>
                </a:schemeClr>
              </a:solidFill>
              <a:latin typeface="Calibri"/>
              <a:cs typeface="Calibri" panose="020F0502020204030204" pitchFamily="34" charset="0"/>
            </a:endParaRPr>
          </a:p>
          <a:p>
            <a:pPr marL="342900" indent="-342900">
              <a:buFont typeface="Arial" panose="020B0604020202020204" pitchFamily="34" charset="0"/>
              <a:buChar char="•"/>
            </a:pPr>
            <a:endParaRPr lang="en-US" sz="2300" dirty="0">
              <a:solidFill>
                <a:srgbClr val="FF0000"/>
              </a:solidFill>
              <a:latin typeface="Calibri"/>
              <a:cs typeface="Calibri"/>
            </a:endParaRPr>
          </a:p>
          <a:p>
            <a:pPr marL="342900" indent="-342900">
              <a:buFont typeface="Arial" panose="020B0604020202020204" pitchFamily="34" charset="0"/>
              <a:buChar char="•"/>
            </a:pPr>
            <a:r>
              <a:rPr lang="en-US" sz="2300" dirty="0">
                <a:latin typeface="Calibri"/>
                <a:cs typeface="Calibri"/>
              </a:rPr>
              <a:t>ERC calculations – evaluating your eligibility and then calculating your ERC for 2020 and 2021</a:t>
            </a:r>
          </a:p>
          <a:p>
            <a:pPr marL="342900" indent="-342900">
              <a:buFont typeface="Arial" panose="020B0604020202020204" pitchFamily="34" charset="0"/>
              <a:buChar char="•"/>
            </a:pPr>
            <a:r>
              <a:rPr lang="en-US" sz="2300" dirty="0">
                <a:latin typeface="Calibri"/>
                <a:cs typeface="Calibri"/>
              </a:rPr>
              <a:t>Our fees are based on how many qualifying employees you have and whether or not you have the PPP forgiveness overlapping the ERC</a:t>
            </a:r>
          </a:p>
          <a:p>
            <a:pPr marL="342900" indent="-342900">
              <a:buFont typeface="Arial" panose="020B0604020202020204" pitchFamily="34" charset="0"/>
              <a:buChar char="•"/>
            </a:pPr>
            <a:r>
              <a:rPr lang="en-US" sz="2300" dirty="0">
                <a:latin typeface="Calibri"/>
                <a:cs typeface="Calibri"/>
              </a:rPr>
              <a:t>Our fees are capped at 10% of the credit amount, sometimes it works out to be less, sometimes it works out to be 10%</a:t>
            </a:r>
          </a:p>
          <a:p>
            <a:pPr marL="342900" indent="-342900">
              <a:buFont typeface="Arial" panose="020B0604020202020204" pitchFamily="34" charset="0"/>
              <a:buChar char="•"/>
            </a:pPr>
            <a:r>
              <a:rPr lang="en-US" sz="2300" dirty="0">
                <a:latin typeface="Calibri"/>
                <a:cs typeface="Calibri"/>
              </a:rPr>
              <a:t>We have helped 275+ salons across the US calculate and then submit their ERC claims, totaling $50M+ of credits</a:t>
            </a:r>
          </a:p>
          <a:p>
            <a:pPr marL="342900" indent="-342900">
              <a:buFont typeface="Arial" panose="020B0604020202020204" pitchFamily="34" charset="0"/>
              <a:buChar char="•"/>
            </a:pPr>
            <a:r>
              <a:rPr lang="en-US" sz="2300" dirty="0">
                <a:latin typeface="Calibri"/>
                <a:cs typeface="Calibri"/>
              </a:rPr>
              <a:t>Our ERC team has in total worked on more than 550 projects totaling $175M of credits across all industries</a:t>
            </a:r>
          </a:p>
          <a:p>
            <a:pPr marL="342900" indent="-342900">
              <a:buFont typeface="Arial" panose="020B0604020202020204" pitchFamily="34" charset="0"/>
              <a:buChar char="•"/>
            </a:pPr>
            <a:r>
              <a:rPr lang="en-US" sz="2300" dirty="0">
                <a:latin typeface="Calibri"/>
                <a:cs typeface="Calibri"/>
                <a:hlinkClick r:id="rId4"/>
              </a:rPr>
              <a:t>ERC@myboyum.com</a:t>
            </a:r>
            <a:r>
              <a:rPr lang="en-US" sz="2300" dirty="0">
                <a:latin typeface="Calibri"/>
                <a:cs typeface="Calibri"/>
              </a:rPr>
              <a:t> is the contact </a:t>
            </a:r>
          </a:p>
          <a:p>
            <a:pPr marL="342900" indent="-342900">
              <a:buFont typeface="Arial" panose="020B0604020202020204" pitchFamily="34" charset="0"/>
              <a:buChar char="•"/>
            </a:pPr>
            <a:endParaRPr lang="en-US" sz="2300" dirty="0">
              <a:latin typeface="Calibri"/>
              <a:cs typeface="Calibri"/>
            </a:endParaRPr>
          </a:p>
          <a:p>
            <a:pPr marL="342900" indent="-342900">
              <a:buFont typeface="Arial" panose="020B0604020202020204" pitchFamily="34" charset="0"/>
              <a:buChar char="•"/>
            </a:pPr>
            <a:endParaRPr lang="en-US" dirty="0">
              <a:cs typeface="Calibri"/>
            </a:endParaRPr>
          </a:p>
          <a:p>
            <a:pPr marL="342900" indent="-342900">
              <a:buFont typeface="Arial" panose="020B0604020202020204" pitchFamily="34" charset="0"/>
              <a:buChar char="•"/>
            </a:pPr>
            <a:endParaRPr lang="en-US" sz="2300" dirty="0">
              <a:latin typeface="Calibri"/>
              <a:cs typeface="Calibri"/>
            </a:endParaRPr>
          </a:p>
          <a:p>
            <a:pPr marL="342900" indent="-342900">
              <a:buFont typeface="Arial" panose="020B0604020202020204" pitchFamily="34" charset="0"/>
              <a:buChar char="•"/>
            </a:pPr>
            <a:endParaRPr lang="en-US" sz="2300" b="1" dirty="0">
              <a:solidFill>
                <a:srgbClr val="FF0000"/>
              </a:solidFill>
              <a:latin typeface="Calibri"/>
              <a:cs typeface="Calibri"/>
            </a:endParaRPr>
          </a:p>
          <a:p>
            <a:pPr marL="342900" indent="-342900">
              <a:buFont typeface="Arial" panose="020B0604020202020204" pitchFamily="34" charset="0"/>
              <a:buChar char="•"/>
            </a:pPr>
            <a:endParaRPr lang="en-US" sz="2300" dirty="0">
              <a:solidFill>
                <a:srgbClr val="FF0000"/>
              </a:solidFill>
              <a:cs typeface="Calibri"/>
            </a:endParaRPr>
          </a:p>
          <a:p>
            <a:pPr marL="342900" indent="-342900">
              <a:buFont typeface="Arial" panose="020B0604020202020204" pitchFamily="34" charset="0"/>
              <a:buChar char="•"/>
            </a:pPr>
            <a:endParaRPr lang="en-US" sz="2300" dirty="0">
              <a:latin typeface="Calibri"/>
              <a:cs typeface="Calibri"/>
            </a:endParaRPr>
          </a:p>
          <a:p>
            <a:pPr marL="342900" indent="-342900">
              <a:buFont typeface="Arial" panose="020B0604020202020204" pitchFamily="34" charset="0"/>
              <a:buChar char="•"/>
            </a:pPr>
            <a:endParaRPr lang="en-US" sz="2300" dirty="0">
              <a:latin typeface="Calibri"/>
              <a:cs typeface="Calibri"/>
            </a:endParaRPr>
          </a:p>
          <a:p>
            <a:pPr marL="342900" indent="-342900">
              <a:buFont typeface="Arial"/>
              <a:buChar char="•"/>
            </a:pPr>
            <a:endParaRPr lang="en-US" sz="2300" dirty="0">
              <a:latin typeface="Calibri"/>
              <a:cs typeface="Calibri"/>
            </a:endParaRPr>
          </a:p>
        </p:txBody>
      </p:sp>
    </p:spTree>
    <p:extLst>
      <p:ext uri="{BB962C8B-B14F-4D97-AF65-F5344CB8AC3E}">
        <p14:creationId xmlns:p14="http://schemas.microsoft.com/office/powerpoint/2010/main" val="413875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0">
            <a:extLst>
              <a:ext uri="{FF2B5EF4-FFF2-40B4-BE49-F238E27FC236}">
                <a16:creationId xmlns:a16="http://schemas.microsoft.com/office/drawing/2014/main" id="{D4F3D925-6C32-4BE0-B940-884CECA4E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8554" b="47281"/>
          <a:stretch>
            <a:fillRect/>
          </a:stretch>
        </p:blipFill>
        <p:spPr bwMode="auto">
          <a:xfrm>
            <a:off x="0" y="6211668"/>
            <a:ext cx="12192000" cy="64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le 1">
            <a:extLst>
              <a:ext uri="{FF2B5EF4-FFF2-40B4-BE49-F238E27FC236}">
                <a16:creationId xmlns:a16="http://schemas.microsoft.com/office/drawing/2014/main" id="{A53CD7D8-6ABE-43B0-8556-2E3F1274F3F7}"/>
              </a:ext>
            </a:extLst>
          </p:cNvPr>
          <p:cNvSpPr>
            <a:spLocks noGrp="1" noChangeArrowheads="1"/>
          </p:cNvSpPr>
          <p:nvPr>
            <p:ph type="ctrTitle"/>
          </p:nvPr>
        </p:nvSpPr>
        <p:spPr>
          <a:xfrm>
            <a:off x="2815262" y="245843"/>
            <a:ext cx="5960973" cy="853997"/>
          </a:xfrm>
        </p:spPr>
        <p:txBody>
          <a:bodyPr anchor="t"/>
          <a:lstStyle/>
          <a:p>
            <a:r>
              <a:rPr lang="en-US" altLang="en-US" sz="4800" b="1" dirty="0">
                <a:solidFill>
                  <a:schemeClr val="bg2">
                    <a:lumMod val="25000"/>
                  </a:schemeClr>
                </a:solidFill>
              </a:rPr>
              <a:t>Questions</a:t>
            </a:r>
            <a:r>
              <a:rPr lang="en-US" altLang="en-US" sz="5400" b="1" dirty="0">
                <a:solidFill>
                  <a:schemeClr val="bg2">
                    <a:lumMod val="25000"/>
                  </a:schemeClr>
                </a:solidFill>
              </a:rPr>
              <a:t> &amp; Answers</a:t>
            </a:r>
            <a:br>
              <a:rPr lang="en-US" altLang="en-US" sz="5400" b="1" dirty="0">
                <a:solidFill>
                  <a:schemeClr val="bg2">
                    <a:lumMod val="25000"/>
                  </a:schemeClr>
                </a:solidFill>
              </a:rPr>
            </a:br>
            <a:endParaRPr lang="en-US" altLang="en-US" sz="2000" dirty="0">
              <a:cs typeface="Calibri Light"/>
            </a:endParaRPr>
          </a:p>
        </p:txBody>
      </p:sp>
      <p:sp>
        <p:nvSpPr>
          <p:cNvPr id="7172" name="Slide Number Placeholder 12">
            <a:extLst>
              <a:ext uri="{FF2B5EF4-FFF2-40B4-BE49-F238E27FC236}">
                <a16:creationId xmlns:a16="http://schemas.microsoft.com/office/drawing/2014/main" id="{FFD18045-675C-456C-A731-E5A6ECBE777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157E9A6-BC48-4935-B3B8-E5C26E899B1F}" type="slidenum">
              <a:rPr lang="en-US" altLang="en-US" dirty="0">
                <a:solidFill>
                  <a:schemeClr val="bg1"/>
                </a:solidFill>
              </a:rPr>
              <a:pPr fontAlgn="base">
                <a:spcBef>
                  <a:spcPct val="0"/>
                </a:spcBef>
                <a:spcAft>
                  <a:spcPct val="0"/>
                </a:spcAft>
              </a:pPr>
              <a:t>36</a:t>
            </a:fld>
            <a:endParaRPr lang="en-US" altLang="en-US">
              <a:solidFill>
                <a:schemeClr val="bg1"/>
              </a:solidFill>
            </a:endParaRPr>
          </a:p>
        </p:txBody>
      </p:sp>
      <p:sp>
        <p:nvSpPr>
          <p:cNvPr id="7174" name="TextBox 18">
            <a:extLst>
              <a:ext uri="{FF2B5EF4-FFF2-40B4-BE49-F238E27FC236}">
                <a16:creationId xmlns:a16="http://schemas.microsoft.com/office/drawing/2014/main" id="{F7D05531-0928-42CE-BBA3-6B03FF60E3D7}"/>
              </a:ext>
            </a:extLst>
          </p:cNvPr>
          <p:cNvSpPr txBox="1">
            <a:spLocks noChangeArrowheads="1"/>
          </p:cNvSpPr>
          <p:nvPr/>
        </p:nvSpPr>
        <p:spPr bwMode="auto">
          <a:xfrm>
            <a:off x="3436938" y="2811463"/>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pic>
        <p:nvPicPr>
          <p:cNvPr id="3" name="Picture 2">
            <a:extLst>
              <a:ext uri="{FF2B5EF4-FFF2-40B4-BE49-F238E27FC236}">
                <a16:creationId xmlns:a16="http://schemas.microsoft.com/office/drawing/2014/main" id="{09444D8A-9C5E-4D55-B2A4-35C47B41A7E7}"/>
              </a:ext>
            </a:extLst>
          </p:cNvPr>
          <p:cNvPicPr>
            <a:picLocks noChangeAspect="1"/>
          </p:cNvPicPr>
          <p:nvPr/>
        </p:nvPicPr>
        <p:blipFill rotWithShape="1">
          <a:blip r:embed="rId3"/>
          <a:srcRect t="7162"/>
          <a:stretch/>
        </p:blipFill>
        <p:spPr>
          <a:xfrm>
            <a:off x="4909612" y="1099840"/>
            <a:ext cx="2722629" cy="3786702"/>
          </a:xfrm>
          <a:prstGeom prst="rect">
            <a:avLst/>
          </a:prstGeom>
        </p:spPr>
      </p:pic>
      <p:pic>
        <p:nvPicPr>
          <p:cNvPr id="5" name="Picture 4" descr="A person wearing a blue shirt&#10;&#10;Description automatically generated with low confidence">
            <a:extLst>
              <a:ext uri="{FF2B5EF4-FFF2-40B4-BE49-F238E27FC236}">
                <a16:creationId xmlns:a16="http://schemas.microsoft.com/office/drawing/2014/main" id="{7FE62DA8-0DD8-40B3-9689-DEB25D5F0CFF}"/>
              </a:ext>
            </a:extLst>
          </p:cNvPr>
          <p:cNvPicPr>
            <a:picLocks noChangeAspect="1"/>
          </p:cNvPicPr>
          <p:nvPr/>
        </p:nvPicPr>
        <p:blipFill rotWithShape="1">
          <a:blip r:embed="rId4"/>
          <a:srcRect r="5643"/>
          <a:stretch/>
        </p:blipFill>
        <p:spPr>
          <a:xfrm>
            <a:off x="0" y="812540"/>
            <a:ext cx="3848669" cy="4078846"/>
          </a:xfrm>
          <a:prstGeom prst="rect">
            <a:avLst/>
          </a:prstGeom>
        </p:spPr>
      </p:pic>
      <p:pic>
        <p:nvPicPr>
          <p:cNvPr id="7" name="Picture 6" descr="A person smiling for the camera&#10;&#10;Description automatically generated with medium confidence">
            <a:extLst>
              <a:ext uri="{FF2B5EF4-FFF2-40B4-BE49-F238E27FC236}">
                <a16:creationId xmlns:a16="http://schemas.microsoft.com/office/drawing/2014/main" id="{A9B6A74A-EF12-4513-AA92-42BB7BC09578}"/>
              </a:ext>
            </a:extLst>
          </p:cNvPr>
          <p:cNvPicPr>
            <a:picLocks noChangeAspect="1"/>
          </p:cNvPicPr>
          <p:nvPr/>
        </p:nvPicPr>
        <p:blipFill>
          <a:blip r:embed="rId5"/>
          <a:stretch>
            <a:fillRect/>
          </a:stretch>
        </p:blipFill>
        <p:spPr>
          <a:xfrm>
            <a:off x="7960497" y="807695"/>
            <a:ext cx="4078847" cy="4078847"/>
          </a:xfrm>
          <a:prstGeom prst="rect">
            <a:avLst/>
          </a:prstGeom>
        </p:spPr>
      </p:pic>
      <p:sp>
        <p:nvSpPr>
          <p:cNvPr id="8" name="TextBox 7">
            <a:extLst>
              <a:ext uri="{FF2B5EF4-FFF2-40B4-BE49-F238E27FC236}">
                <a16:creationId xmlns:a16="http://schemas.microsoft.com/office/drawing/2014/main" id="{D49F47A0-0172-431A-98D0-60E310B402A0}"/>
              </a:ext>
            </a:extLst>
          </p:cNvPr>
          <p:cNvSpPr txBox="1"/>
          <p:nvPr/>
        </p:nvSpPr>
        <p:spPr>
          <a:xfrm>
            <a:off x="497730" y="5058538"/>
            <a:ext cx="3254988" cy="923330"/>
          </a:xfrm>
          <a:prstGeom prst="rect">
            <a:avLst/>
          </a:prstGeom>
          <a:noFill/>
        </p:spPr>
        <p:txBody>
          <a:bodyPr wrap="square" lIns="91440" tIns="45720" rIns="91440" bIns="45720" rtlCol="0" anchor="t">
            <a:spAutoFit/>
          </a:bodyPr>
          <a:lstStyle/>
          <a:p>
            <a:r>
              <a:rPr lang="en-US" dirty="0"/>
              <a:t>Chris Wittich, MBT, CPA </a:t>
            </a:r>
            <a:r>
              <a:rPr lang="en-US" dirty="0">
                <a:hlinkClick r:id="rId6"/>
              </a:rPr>
              <a:t>cwittich@myboyum.com</a:t>
            </a:r>
            <a:endParaRPr lang="en-US" dirty="0"/>
          </a:p>
          <a:p>
            <a:r>
              <a:rPr lang="en-US" dirty="0">
                <a:latin typeface="Calibri"/>
                <a:cs typeface="Calibri"/>
              </a:rPr>
              <a:t>Salon Team Lead, ERC Team Lead</a:t>
            </a:r>
            <a:endParaRPr lang="en-US" dirty="0">
              <a:cs typeface="Calibri"/>
            </a:endParaRPr>
          </a:p>
        </p:txBody>
      </p:sp>
      <p:sp>
        <p:nvSpPr>
          <p:cNvPr id="17" name="TextBox 16">
            <a:extLst>
              <a:ext uri="{FF2B5EF4-FFF2-40B4-BE49-F238E27FC236}">
                <a16:creationId xmlns:a16="http://schemas.microsoft.com/office/drawing/2014/main" id="{A256B19D-86F7-4C5F-A6A8-85AD013A4216}"/>
              </a:ext>
            </a:extLst>
          </p:cNvPr>
          <p:cNvSpPr txBox="1"/>
          <p:nvPr/>
        </p:nvSpPr>
        <p:spPr>
          <a:xfrm>
            <a:off x="5015850" y="5058538"/>
            <a:ext cx="2853207" cy="923330"/>
          </a:xfrm>
          <a:prstGeom prst="rect">
            <a:avLst/>
          </a:prstGeom>
          <a:noFill/>
        </p:spPr>
        <p:txBody>
          <a:bodyPr wrap="square" lIns="91440" tIns="45720" rIns="91440" bIns="45720" rtlCol="0" anchor="t">
            <a:spAutoFit/>
          </a:bodyPr>
          <a:lstStyle/>
          <a:p>
            <a:r>
              <a:rPr lang="en-US" dirty="0"/>
              <a:t>Becky Casalenda, CPA</a:t>
            </a:r>
          </a:p>
          <a:p>
            <a:r>
              <a:rPr lang="en-US" dirty="0">
                <a:hlinkClick r:id="rId7"/>
              </a:rPr>
              <a:t>bcasalenda@myboyum.com</a:t>
            </a:r>
            <a:endParaRPr lang="en-US" dirty="0"/>
          </a:p>
          <a:p>
            <a:r>
              <a:rPr lang="en-US" dirty="0">
                <a:latin typeface="Calibri"/>
                <a:cs typeface="Calibri"/>
              </a:rPr>
              <a:t>Salon Team</a:t>
            </a:r>
            <a:endParaRPr lang="en-US" dirty="0">
              <a:cs typeface="Calibri"/>
            </a:endParaRPr>
          </a:p>
        </p:txBody>
      </p:sp>
      <p:sp>
        <p:nvSpPr>
          <p:cNvPr id="18" name="TextBox 17">
            <a:extLst>
              <a:ext uri="{FF2B5EF4-FFF2-40B4-BE49-F238E27FC236}">
                <a16:creationId xmlns:a16="http://schemas.microsoft.com/office/drawing/2014/main" id="{8BC96894-187B-4A4E-93B3-C93758CA7728}"/>
              </a:ext>
            </a:extLst>
          </p:cNvPr>
          <p:cNvSpPr txBox="1"/>
          <p:nvPr/>
        </p:nvSpPr>
        <p:spPr>
          <a:xfrm>
            <a:off x="8776235" y="5058538"/>
            <a:ext cx="2853207" cy="923330"/>
          </a:xfrm>
          <a:prstGeom prst="rect">
            <a:avLst/>
          </a:prstGeom>
          <a:noFill/>
        </p:spPr>
        <p:txBody>
          <a:bodyPr wrap="square" lIns="91440" tIns="45720" rIns="91440" bIns="45720" rtlCol="0" anchor="t">
            <a:spAutoFit/>
          </a:bodyPr>
          <a:lstStyle/>
          <a:p>
            <a:r>
              <a:rPr lang="en-US" dirty="0"/>
              <a:t>Tracy Stevens, CPA</a:t>
            </a:r>
          </a:p>
          <a:p>
            <a:r>
              <a:rPr lang="en-US" dirty="0">
                <a:hlinkClick r:id="rId8"/>
              </a:rPr>
              <a:t>tstevens@myboyum.com</a:t>
            </a:r>
            <a:endParaRPr lang="en-US" dirty="0"/>
          </a:p>
          <a:p>
            <a:r>
              <a:rPr lang="en-US" dirty="0">
                <a:latin typeface="Calibri"/>
                <a:cs typeface="Calibri"/>
              </a:rPr>
              <a:t>Salon Team</a:t>
            </a:r>
          </a:p>
        </p:txBody>
      </p:sp>
    </p:spTree>
    <p:extLst>
      <p:ext uri="{BB962C8B-B14F-4D97-AF65-F5344CB8AC3E}">
        <p14:creationId xmlns:p14="http://schemas.microsoft.com/office/powerpoint/2010/main" val="3635132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Employee Retention Credit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r>
              <a:rPr lang="en-US" dirty="0">
                <a:cs typeface="Calibri"/>
              </a:rPr>
              <a:t>ERC rules for 2020 year</a:t>
            </a:r>
          </a:p>
          <a:p>
            <a:pPr lvl="1"/>
            <a:r>
              <a:rPr lang="en-US" dirty="0">
                <a:cs typeface="Calibri"/>
              </a:rPr>
              <a:t>New rules allow you to do both PPP and do ERC retroactively to 2020</a:t>
            </a:r>
          </a:p>
          <a:p>
            <a:pPr lvl="1"/>
            <a:r>
              <a:rPr lang="en-US" dirty="0">
                <a:ea typeface="+mn-lt"/>
                <a:cs typeface="+mn-lt"/>
              </a:rPr>
              <a:t>Qualifying business has gross receipts down 50% from prior year in a quarter OR if the business was shut down during a quarter by government order</a:t>
            </a:r>
          </a:p>
          <a:p>
            <a:pPr lvl="1"/>
            <a:r>
              <a:rPr lang="en-US" dirty="0">
                <a:cs typeface="Calibri"/>
              </a:rPr>
              <a:t>Qualification determined quarter by quarter</a:t>
            </a:r>
          </a:p>
          <a:p>
            <a:pPr lvl="1"/>
            <a:r>
              <a:rPr lang="en-US" dirty="0">
                <a:cs typeface="Calibri"/>
              </a:rPr>
              <a:t>Qualifying wages amount are $10k per year per employee </a:t>
            </a:r>
          </a:p>
          <a:p>
            <a:pPr lvl="1"/>
            <a:r>
              <a:rPr lang="en-US" dirty="0">
                <a:cs typeface="Calibri"/>
              </a:rPr>
              <a:t>Credit amount calculated at 50% </a:t>
            </a:r>
          </a:p>
          <a:p>
            <a:pPr lvl="1"/>
            <a:r>
              <a:rPr lang="en-US" dirty="0">
                <a:cs typeface="Calibri"/>
              </a:rPr>
              <a:t>Qualifying wages include healthcare costs</a:t>
            </a:r>
          </a:p>
          <a:p>
            <a:pPr lvl="1"/>
            <a:r>
              <a:rPr lang="en-US" dirty="0">
                <a:cs typeface="Calibri"/>
              </a:rPr>
              <a:t>Same wages cannot be used for PPP forgiveness and the ERC, no double dip, extreme complexity in this calculation, use extreme caution</a:t>
            </a:r>
          </a:p>
          <a:p>
            <a:endParaRPr lang="en-US" dirty="0">
              <a:cs typeface="Calibri"/>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4</a:t>
            </a:fld>
            <a:endParaRPr lang="en-US" altLang="en-US">
              <a:solidFill>
                <a:schemeClr val="bg1"/>
              </a:solidFill>
            </a:endParaRPr>
          </a:p>
        </p:txBody>
      </p:sp>
    </p:spTree>
    <p:extLst>
      <p:ext uri="{BB962C8B-B14F-4D97-AF65-F5344CB8AC3E}">
        <p14:creationId xmlns:p14="http://schemas.microsoft.com/office/powerpoint/2010/main" val="351931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Employee Retention Credit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r>
              <a:rPr lang="en-US" dirty="0">
                <a:cs typeface="Calibri"/>
              </a:rPr>
              <a:t>Gross receipts test is very black and white</a:t>
            </a:r>
          </a:p>
          <a:p>
            <a:r>
              <a:rPr lang="en-US" dirty="0">
                <a:cs typeface="Calibri"/>
              </a:rPr>
              <a:t>Totally shutdown is very black and white</a:t>
            </a:r>
          </a:p>
          <a:p>
            <a:r>
              <a:rPr lang="en-US" dirty="0">
                <a:cs typeface="Calibri"/>
              </a:rPr>
              <a:t>Partially shutdown by government order is gray area</a:t>
            </a:r>
          </a:p>
          <a:p>
            <a:r>
              <a:rPr lang="en-US" dirty="0">
                <a:cs typeface="Calibri"/>
              </a:rPr>
              <a:t>Possible partial shutdown situations would include:</a:t>
            </a:r>
          </a:p>
          <a:p>
            <a:pPr lvl="2"/>
            <a:r>
              <a:rPr lang="en-US" sz="2600" dirty="0">
                <a:cs typeface="Calibri"/>
              </a:rPr>
              <a:t>Space restrictions that limit the number of people that can be in the salon at once and have an impact on your ability to do business</a:t>
            </a:r>
          </a:p>
          <a:p>
            <a:pPr lvl="2"/>
            <a:r>
              <a:rPr lang="en-US" sz="2600" dirty="0">
                <a:cs typeface="Calibri"/>
              </a:rPr>
              <a:t>Being unable to double book clients</a:t>
            </a:r>
          </a:p>
          <a:p>
            <a:pPr lvl="2"/>
            <a:r>
              <a:rPr lang="en-US" sz="2600" dirty="0">
                <a:cs typeface="Calibri"/>
              </a:rPr>
              <a:t>Unable to do certain service offerings like facials or massage</a:t>
            </a:r>
          </a:p>
        </p:txBody>
      </p:sp>
      <p:sp>
        <p:nvSpPr>
          <p:cNvPr id="4" name="Content Placeholder 3">
            <a:extLst>
              <a:ext uri="{FF2B5EF4-FFF2-40B4-BE49-F238E27FC236}">
                <a16:creationId xmlns:a16="http://schemas.microsoft.com/office/drawing/2014/main" id="{030A8FFC-A6AF-4C32-8E99-630BD551C4C5}"/>
              </a:ext>
            </a:extLst>
          </p:cNvPr>
          <p:cNvSpPr>
            <a:spLocks noGrp="1"/>
          </p:cNvSpPr>
          <p:nvPr>
            <p:ph sz="half" idx="2"/>
          </p:nvPr>
        </p:nvSpPr>
        <p:spPr>
          <a:xfrm>
            <a:off x="6402237" y="1480568"/>
            <a:ext cx="4879676" cy="4351338"/>
          </a:xfrm>
        </p:spPr>
        <p:txBody>
          <a:bodyPr/>
          <a:lstStyle/>
          <a:p>
            <a:pPr marL="0" indent="0">
              <a:buNone/>
            </a:pPr>
            <a:endParaRPr lang="en-US" dirty="0">
              <a:cs typeface="Calibri" panose="020F0502020204030204"/>
            </a:endParaRPr>
          </a:p>
          <a:p>
            <a:endParaRPr lang="en-US" dirty="0">
              <a:cs typeface="Calibri" panose="020F0502020204030204"/>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5</a:t>
            </a:fld>
            <a:endParaRPr lang="en-US" altLang="en-US">
              <a:solidFill>
                <a:schemeClr val="bg1"/>
              </a:solidFill>
            </a:endParaRPr>
          </a:p>
        </p:txBody>
      </p:sp>
      <p:sp>
        <p:nvSpPr>
          <p:cNvPr id="8" name="TextBox 7">
            <a:extLst>
              <a:ext uri="{FF2B5EF4-FFF2-40B4-BE49-F238E27FC236}">
                <a16:creationId xmlns:a16="http://schemas.microsoft.com/office/drawing/2014/main" id="{3BE9470D-210E-49E0-BF17-2227F6D32C16}"/>
              </a:ext>
            </a:extLst>
          </p:cNvPr>
          <p:cNvSpPr txBox="1"/>
          <p:nvPr/>
        </p:nvSpPr>
        <p:spPr>
          <a:xfrm>
            <a:off x="7124071" y="1303103"/>
            <a:ext cx="5000707" cy="53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endParaRPr lang="en-US" sz="3200">
              <a:cs typeface="Calibri"/>
            </a:endParaRPr>
          </a:p>
        </p:txBody>
      </p:sp>
    </p:spTree>
    <p:extLst>
      <p:ext uri="{BB962C8B-B14F-4D97-AF65-F5344CB8AC3E}">
        <p14:creationId xmlns:p14="http://schemas.microsoft.com/office/powerpoint/2010/main" val="2526447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30A8FFC-A6AF-4C32-8E99-630BD551C4C5}"/>
              </a:ext>
            </a:extLst>
          </p:cNvPr>
          <p:cNvSpPr>
            <a:spLocks noGrp="1"/>
          </p:cNvSpPr>
          <p:nvPr>
            <p:ph sz="half" idx="2"/>
          </p:nvPr>
        </p:nvSpPr>
        <p:spPr>
          <a:xfrm>
            <a:off x="6402237" y="1480568"/>
            <a:ext cx="4879676" cy="4351338"/>
          </a:xfrm>
        </p:spPr>
        <p:txBody>
          <a:bodyPr/>
          <a:lstStyle/>
          <a:p>
            <a:pPr marL="0" indent="0">
              <a:buNone/>
            </a:pPr>
            <a:endParaRPr lang="en-US">
              <a:cs typeface="Calibri" panose="020F0502020204030204"/>
            </a:endParaRPr>
          </a:p>
          <a:p>
            <a:endParaRPr lang="en-US">
              <a:cs typeface="Calibri" panose="020F0502020204030204"/>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6</a:t>
            </a:fld>
            <a:endParaRPr lang="en-US" altLang="en-US">
              <a:solidFill>
                <a:schemeClr val="bg1"/>
              </a:solidFill>
            </a:endParaRPr>
          </a:p>
        </p:txBody>
      </p:sp>
      <p:sp>
        <p:nvSpPr>
          <p:cNvPr id="8" name="TextBox 7">
            <a:extLst>
              <a:ext uri="{FF2B5EF4-FFF2-40B4-BE49-F238E27FC236}">
                <a16:creationId xmlns:a16="http://schemas.microsoft.com/office/drawing/2014/main" id="{3BE9470D-210E-49E0-BF17-2227F6D32C16}"/>
              </a:ext>
            </a:extLst>
          </p:cNvPr>
          <p:cNvSpPr txBox="1"/>
          <p:nvPr/>
        </p:nvSpPr>
        <p:spPr>
          <a:xfrm>
            <a:off x="7124071" y="1303103"/>
            <a:ext cx="5000707" cy="53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endParaRPr lang="en-US" sz="3200">
              <a:cs typeface="Calibri"/>
            </a:endParaRPr>
          </a:p>
        </p:txBody>
      </p:sp>
      <p:pic>
        <p:nvPicPr>
          <p:cNvPr id="2" name="Picture 2" descr="Diagram&#10;&#10;Description automatically generated">
            <a:extLst>
              <a:ext uri="{FF2B5EF4-FFF2-40B4-BE49-F238E27FC236}">
                <a16:creationId xmlns:a16="http://schemas.microsoft.com/office/drawing/2014/main" id="{EF238835-48E8-45BB-8A82-8C22A254E7CF}"/>
              </a:ext>
            </a:extLst>
          </p:cNvPr>
          <p:cNvPicPr>
            <a:picLocks noChangeAspect="1"/>
          </p:cNvPicPr>
          <p:nvPr/>
        </p:nvPicPr>
        <p:blipFill>
          <a:blip r:embed="rId4"/>
          <a:stretch>
            <a:fillRect/>
          </a:stretch>
        </p:blipFill>
        <p:spPr>
          <a:xfrm>
            <a:off x="2790723" y="-1748"/>
            <a:ext cx="6217264" cy="6902465"/>
          </a:xfrm>
          <a:prstGeom prst="rect">
            <a:avLst/>
          </a:prstGeom>
        </p:spPr>
      </p:pic>
    </p:spTree>
    <p:extLst>
      <p:ext uri="{BB962C8B-B14F-4D97-AF65-F5344CB8AC3E}">
        <p14:creationId xmlns:p14="http://schemas.microsoft.com/office/powerpoint/2010/main" val="254157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Employee Retention Credit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2020 example 1</a:t>
            </a:r>
          </a:p>
          <a:p>
            <a:r>
              <a:rPr lang="en-US" dirty="0">
                <a:cs typeface="Calibri"/>
              </a:rPr>
              <a:t>Salon closed March 15 through April 15 by local order.  Reopened with modifications, new procedures and Q2 gross receipts were 65% of the Q2 gross receipts in 2019.  Q3 and Q4 of 2020 were 80% gross receipts of 2019.</a:t>
            </a:r>
          </a:p>
          <a:p>
            <a:pPr lvl="1"/>
            <a:r>
              <a:rPr lang="en-US" dirty="0">
                <a:cs typeface="Calibri"/>
              </a:rPr>
              <a:t>Qualifies for ERC March 15th through March 30th</a:t>
            </a:r>
          </a:p>
          <a:p>
            <a:pPr lvl="1"/>
            <a:r>
              <a:rPr lang="en-US" dirty="0">
                <a:cs typeface="Calibri"/>
              </a:rPr>
              <a:t>Qualifies for ERC April 1 through April 15th</a:t>
            </a:r>
          </a:p>
          <a:p>
            <a:pPr lvl="1"/>
            <a:r>
              <a:rPr lang="en-US" dirty="0">
                <a:cs typeface="Calibri"/>
              </a:rPr>
              <a:t>Does not qualify for ERC the remainder of Q2</a:t>
            </a:r>
          </a:p>
          <a:p>
            <a:pPr lvl="1"/>
            <a:r>
              <a:rPr lang="en-US" dirty="0">
                <a:cs typeface="Calibri"/>
              </a:rPr>
              <a:t>Need to look at the partially suspended business operations from local rules to determine further qualification</a:t>
            </a:r>
          </a:p>
          <a:p>
            <a:endParaRPr lang="en-US" dirty="0">
              <a:cs typeface="Calibri"/>
            </a:endParaRPr>
          </a:p>
          <a:p>
            <a:endParaRPr lang="en-US" dirty="0">
              <a:cs typeface="Calibri"/>
            </a:endParaRPr>
          </a:p>
        </p:txBody>
      </p:sp>
      <p:sp>
        <p:nvSpPr>
          <p:cNvPr id="4" name="Content Placeholder 3">
            <a:extLst>
              <a:ext uri="{FF2B5EF4-FFF2-40B4-BE49-F238E27FC236}">
                <a16:creationId xmlns:a16="http://schemas.microsoft.com/office/drawing/2014/main" id="{030A8FFC-A6AF-4C32-8E99-630BD551C4C5}"/>
              </a:ext>
            </a:extLst>
          </p:cNvPr>
          <p:cNvSpPr>
            <a:spLocks noGrp="1"/>
          </p:cNvSpPr>
          <p:nvPr>
            <p:ph sz="half" idx="2"/>
          </p:nvPr>
        </p:nvSpPr>
        <p:spPr>
          <a:xfrm>
            <a:off x="6402237" y="1480568"/>
            <a:ext cx="4879676" cy="4351338"/>
          </a:xfrm>
        </p:spPr>
        <p:txBody>
          <a:bodyPr/>
          <a:lstStyle/>
          <a:p>
            <a:pPr marL="0" indent="0">
              <a:buNone/>
            </a:pPr>
            <a:endParaRPr lang="en-US">
              <a:cs typeface="Calibri" panose="020F0502020204030204"/>
            </a:endParaRPr>
          </a:p>
          <a:p>
            <a:endParaRPr lang="en-US">
              <a:cs typeface="Calibri" panose="020F0502020204030204"/>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7</a:t>
            </a:fld>
            <a:endParaRPr lang="en-US" altLang="en-US">
              <a:solidFill>
                <a:schemeClr val="bg1"/>
              </a:solidFill>
            </a:endParaRPr>
          </a:p>
        </p:txBody>
      </p:sp>
      <p:sp>
        <p:nvSpPr>
          <p:cNvPr id="8" name="TextBox 7">
            <a:extLst>
              <a:ext uri="{FF2B5EF4-FFF2-40B4-BE49-F238E27FC236}">
                <a16:creationId xmlns:a16="http://schemas.microsoft.com/office/drawing/2014/main" id="{3BE9470D-210E-49E0-BF17-2227F6D32C16}"/>
              </a:ext>
            </a:extLst>
          </p:cNvPr>
          <p:cNvSpPr txBox="1"/>
          <p:nvPr/>
        </p:nvSpPr>
        <p:spPr>
          <a:xfrm>
            <a:off x="7124071" y="1303103"/>
            <a:ext cx="5000707" cy="53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endParaRPr lang="en-US" sz="3200">
              <a:cs typeface="Calibri"/>
            </a:endParaRPr>
          </a:p>
        </p:txBody>
      </p:sp>
    </p:spTree>
    <p:extLst>
      <p:ext uri="{BB962C8B-B14F-4D97-AF65-F5344CB8AC3E}">
        <p14:creationId xmlns:p14="http://schemas.microsoft.com/office/powerpoint/2010/main" val="3407379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Employee Retention Credit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2020 example 2</a:t>
            </a:r>
          </a:p>
          <a:p>
            <a:r>
              <a:rPr lang="en-US" dirty="0">
                <a:cs typeface="Calibri"/>
              </a:rPr>
              <a:t>Salon closed March 15 through April 15 by local order.  Reopened with modifications, new procedures and Q2 gross receipts were 45% of the Q2 gross receipts in 2019.  Q3 was 75% and Q4 was 105% gross receipts of 2019.</a:t>
            </a:r>
          </a:p>
          <a:p>
            <a:pPr lvl="1"/>
            <a:r>
              <a:rPr lang="en-US" dirty="0">
                <a:cs typeface="Calibri"/>
              </a:rPr>
              <a:t>Qualifies for ERC March 15th through March 30th</a:t>
            </a:r>
          </a:p>
          <a:p>
            <a:pPr lvl="1"/>
            <a:r>
              <a:rPr lang="en-US" dirty="0">
                <a:cs typeface="Calibri"/>
              </a:rPr>
              <a:t>Qualifies for ERC all of Q2 based on gross receipts being less than 50%</a:t>
            </a:r>
          </a:p>
          <a:p>
            <a:pPr lvl="1"/>
            <a:r>
              <a:rPr lang="en-US" dirty="0">
                <a:cs typeface="Calibri"/>
              </a:rPr>
              <a:t>Qualifies for ERC all of Q3 based on less than 80% and Q2 qualifying</a:t>
            </a:r>
          </a:p>
          <a:p>
            <a:pPr lvl="1"/>
            <a:r>
              <a:rPr lang="en-US" dirty="0">
                <a:cs typeface="Calibri"/>
              </a:rPr>
              <a:t>Qualifies for ERC all of Q4 based on Q3 qualifying and being less than 80%</a:t>
            </a:r>
          </a:p>
          <a:p>
            <a:pPr lvl="1"/>
            <a:r>
              <a:rPr lang="en-US" dirty="0">
                <a:cs typeface="Calibri"/>
              </a:rPr>
              <a:t>Do not need to consider partial suspension because the gross receipts test is met to qualify for all of 2020</a:t>
            </a:r>
          </a:p>
          <a:p>
            <a:endParaRPr lang="en-US" dirty="0">
              <a:cs typeface="Calibri"/>
            </a:endParaRPr>
          </a:p>
          <a:p>
            <a:endParaRPr lang="en-US" dirty="0">
              <a:cs typeface="Calibri"/>
            </a:endParaRPr>
          </a:p>
        </p:txBody>
      </p:sp>
      <p:sp>
        <p:nvSpPr>
          <p:cNvPr id="4" name="Content Placeholder 3">
            <a:extLst>
              <a:ext uri="{FF2B5EF4-FFF2-40B4-BE49-F238E27FC236}">
                <a16:creationId xmlns:a16="http://schemas.microsoft.com/office/drawing/2014/main" id="{030A8FFC-A6AF-4C32-8E99-630BD551C4C5}"/>
              </a:ext>
            </a:extLst>
          </p:cNvPr>
          <p:cNvSpPr>
            <a:spLocks noGrp="1"/>
          </p:cNvSpPr>
          <p:nvPr>
            <p:ph sz="half" idx="2"/>
          </p:nvPr>
        </p:nvSpPr>
        <p:spPr>
          <a:xfrm>
            <a:off x="6402237" y="1480568"/>
            <a:ext cx="4879676" cy="4351338"/>
          </a:xfrm>
        </p:spPr>
        <p:txBody>
          <a:bodyPr/>
          <a:lstStyle/>
          <a:p>
            <a:pPr marL="0" indent="0">
              <a:buNone/>
            </a:pPr>
            <a:endParaRPr lang="en-US">
              <a:cs typeface="Calibri" panose="020F0502020204030204"/>
            </a:endParaRPr>
          </a:p>
          <a:p>
            <a:endParaRPr lang="en-US">
              <a:cs typeface="Calibri" panose="020F0502020204030204"/>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8</a:t>
            </a:fld>
            <a:endParaRPr lang="en-US" altLang="en-US">
              <a:solidFill>
                <a:schemeClr val="bg1"/>
              </a:solidFill>
            </a:endParaRPr>
          </a:p>
        </p:txBody>
      </p:sp>
      <p:sp>
        <p:nvSpPr>
          <p:cNvPr id="8" name="TextBox 7">
            <a:extLst>
              <a:ext uri="{FF2B5EF4-FFF2-40B4-BE49-F238E27FC236}">
                <a16:creationId xmlns:a16="http://schemas.microsoft.com/office/drawing/2014/main" id="{3BE9470D-210E-49E0-BF17-2227F6D32C16}"/>
              </a:ext>
            </a:extLst>
          </p:cNvPr>
          <p:cNvSpPr txBox="1"/>
          <p:nvPr/>
        </p:nvSpPr>
        <p:spPr>
          <a:xfrm>
            <a:off x="7124071" y="1303103"/>
            <a:ext cx="5000707" cy="53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endParaRPr lang="en-US" sz="3200">
              <a:cs typeface="Calibri"/>
            </a:endParaRPr>
          </a:p>
        </p:txBody>
      </p:sp>
    </p:spTree>
    <p:extLst>
      <p:ext uri="{BB962C8B-B14F-4D97-AF65-F5344CB8AC3E}">
        <p14:creationId xmlns:p14="http://schemas.microsoft.com/office/powerpoint/2010/main" val="121276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Employee Retention Credit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571010"/>
            <a:ext cx="10527918" cy="4312036"/>
          </a:xfrm>
        </p:spPr>
        <p:txBody>
          <a:bodyPr vert="horz" wrap="square" lIns="91440" tIns="45720" rIns="91440" bIns="45720" numCol="1" anchor="t" anchorCtr="0" compatLnSpc="1">
            <a:prstTxWarp prst="textNoShape">
              <a:avLst/>
            </a:prstTxWarp>
            <a:noAutofit/>
          </a:bodyPr>
          <a:lstStyle/>
          <a:p>
            <a:r>
              <a:rPr lang="en-US" dirty="0">
                <a:cs typeface="Calibri"/>
              </a:rPr>
              <a:t>ERC rules that apply for 2021</a:t>
            </a:r>
          </a:p>
          <a:p>
            <a:pPr lvl="1"/>
            <a:r>
              <a:rPr lang="en-US" dirty="0">
                <a:cs typeface="Calibri"/>
              </a:rPr>
              <a:t>New rules allow you to do both PPP Second Draw and do ERC in 2021</a:t>
            </a:r>
          </a:p>
          <a:p>
            <a:pPr lvl="1"/>
            <a:r>
              <a:rPr lang="en-US" dirty="0">
                <a:ea typeface="+mn-lt"/>
                <a:cs typeface="+mn-lt"/>
              </a:rPr>
              <a:t>Qualifying business has gross receipts down 20% from prior year in a quarter OR if the business was partially shut down by government order</a:t>
            </a:r>
          </a:p>
          <a:p>
            <a:pPr lvl="1"/>
            <a:r>
              <a:rPr lang="en-US" dirty="0">
                <a:cs typeface="Calibri"/>
              </a:rPr>
              <a:t>Qualifying wages amount expanded to be $10k per quarter per employee instead of the original $10k per year per employee</a:t>
            </a:r>
          </a:p>
          <a:p>
            <a:pPr lvl="1"/>
            <a:r>
              <a:rPr lang="en-US" dirty="0">
                <a:ea typeface="+mn-lt"/>
                <a:cs typeface="+mn-lt"/>
              </a:rPr>
              <a:t>Employer can be up to 500 FTE in 2019 and qualify for 2021</a:t>
            </a:r>
          </a:p>
          <a:p>
            <a:pPr lvl="1"/>
            <a:r>
              <a:rPr lang="en-US" dirty="0">
                <a:cs typeface="Calibri"/>
              </a:rPr>
              <a:t>Credit amount calculated at 70% up from the original 50%</a:t>
            </a:r>
            <a:endParaRPr lang="en-US" dirty="0"/>
          </a:p>
          <a:p>
            <a:pPr lvl="1"/>
            <a:r>
              <a:rPr lang="en-US" dirty="0">
                <a:cs typeface="Calibri"/>
              </a:rPr>
              <a:t>Qualifying wages include healthcare costs</a:t>
            </a:r>
          </a:p>
          <a:p>
            <a:pPr lvl="1"/>
            <a:endParaRPr lang="en-US" dirty="0">
              <a:cs typeface="Calibri"/>
            </a:endParaRPr>
          </a:p>
          <a:p>
            <a:endParaRPr lang="en-US" dirty="0">
              <a:cs typeface="Calibri"/>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9</a:t>
            </a:fld>
            <a:endParaRPr lang="en-US" altLang="en-US">
              <a:solidFill>
                <a:schemeClr val="bg1"/>
              </a:solidFill>
            </a:endParaRPr>
          </a:p>
        </p:txBody>
      </p:sp>
      <p:sp>
        <p:nvSpPr>
          <p:cNvPr id="8" name="TextBox 7">
            <a:extLst>
              <a:ext uri="{FF2B5EF4-FFF2-40B4-BE49-F238E27FC236}">
                <a16:creationId xmlns:a16="http://schemas.microsoft.com/office/drawing/2014/main" id="{3BE9470D-210E-49E0-BF17-2227F6D32C16}"/>
              </a:ext>
            </a:extLst>
          </p:cNvPr>
          <p:cNvSpPr txBox="1"/>
          <p:nvPr/>
        </p:nvSpPr>
        <p:spPr>
          <a:xfrm>
            <a:off x="7124071" y="1303103"/>
            <a:ext cx="5000707" cy="53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endParaRPr lang="en-US" sz="3200">
              <a:cs typeface="Calibri"/>
            </a:endParaRPr>
          </a:p>
        </p:txBody>
      </p:sp>
    </p:spTree>
    <p:extLst>
      <p:ext uri="{BB962C8B-B14F-4D97-AF65-F5344CB8AC3E}">
        <p14:creationId xmlns:p14="http://schemas.microsoft.com/office/powerpoint/2010/main" val="3240119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04040"/>
      </a:dk2>
      <a:lt2>
        <a:srgbClr val="E7E6E6"/>
      </a:lt2>
      <a:accent1>
        <a:srgbClr val="3C5C73"/>
      </a:accent1>
      <a:accent2>
        <a:srgbClr val="D5BC16"/>
      </a:accent2>
      <a:accent3>
        <a:srgbClr val="A7802B"/>
      </a:accent3>
      <a:accent4>
        <a:srgbClr val="3C5C73"/>
      </a:accent4>
      <a:accent5>
        <a:srgbClr val="D5BC16"/>
      </a:accent5>
      <a:accent6>
        <a:srgbClr val="A7802B"/>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53C54752637644988F9AD331168FD2" ma:contentTypeVersion="6" ma:contentTypeDescription="Create a new document." ma:contentTypeScope="" ma:versionID="4675e49ef09a0f9d69374d334adaf82a">
  <xsd:schema xmlns:xsd="http://www.w3.org/2001/XMLSchema" xmlns:xs="http://www.w3.org/2001/XMLSchema" xmlns:p="http://schemas.microsoft.com/office/2006/metadata/properties" xmlns:ns2="eb10b891-61c4-444e-a628-00c272476cbe" targetNamespace="http://schemas.microsoft.com/office/2006/metadata/properties" ma:root="true" ma:fieldsID="842010eeca6cf74c085bd19a750df07e" ns2:_="">
    <xsd:import namespace="eb10b891-61c4-444e-a628-00c272476c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10b891-61c4-444e-a628-00c272476c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B4EE42-EC76-462D-A8EE-94D39EC1B002}"/>
</file>

<file path=customXml/itemProps2.xml><?xml version="1.0" encoding="utf-8"?>
<ds:datastoreItem xmlns:ds="http://schemas.openxmlformats.org/officeDocument/2006/customXml" ds:itemID="{33961EDA-4451-4B6A-9C38-581F549F2BD5}">
  <ds:schemaRefs>
    <ds:schemaRef ds:uri="http://schemas.microsoft.com/office/2006/metadata/properties"/>
    <ds:schemaRef ds:uri="http://schemas.microsoft.com/office/infopath/2007/PartnerControls"/>
    <ds:schemaRef ds:uri="http://www.w3.org/2000/xmlns/"/>
  </ds:schemaRefs>
</ds:datastoreItem>
</file>

<file path=customXml/itemProps3.xml><?xml version="1.0" encoding="utf-8"?>
<ds:datastoreItem xmlns:ds="http://schemas.openxmlformats.org/officeDocument/2006/customXml" ds:itemID="{B2089E46-9405-4993-B2F4-8D178DF1F5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566</TotalTime>
  <Words>2783</Words>
  <Application>Microsoft Office PowerPoint</Application>
  <PresentationFormat>Widescreen</PresentationFormat>
  <Paragraphs>307</Paragraphs>
  <Slides>36</Slides>
  <Notes>35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Calibri Light</vt:lpstr>
      <vt:lpstr>Century Gothic</vt:lpstr>
      <vt:lpstr>Office Theme</vt:lpstr>
      <vt:lpstr>2_Office Theme</vt:lpstr>
      <vt:lpstr>  Employee Retention Credit for Salons</vt:lpstr>
      <vt:lpstr>Disclaimers</vt:lpstr>
      <vt:lpstr>Agenda</vt:lpstr>
      <vt:lpstr>Employee Retention Credit</vt:lpstr>
      <vt:lpstr>Employee Retention Credit</vt:lpstr>
      <vt:lpstr>PowerPoint Presentation</vt:lpstr>
      <vt:lpstr>Employee Retention Credit</vt:lpstr>
      <vt:lpstr>Employee Retention Credit</vt:lpstr>
      <vt:lpstr>Employee Retention Credit</vt:lpstr>
      <vt:lpstr>Employee Retention Credit</vt:lpstr>
      <vt:lpstr>PowerPoint Presentation</vt:lpstr>
      <vt:lpstr>Employee Retention Credit</vt:lpstr>
      <vt:lpstr>Employee Retention Credit</vt:lpstr>
      <vt:lpstr>Employee Retention Credit</vt:lpstr>
      <vt:lpstr>Employee Retention Credit</vt:lpstr>
      <vt:lpstr>Employee Retention Credit</vt:lpstr>
      <vt:lpstr>Employee Retention Credit</vt:lpstr>
      <vt:lpstr>Employee Retention Credit</vt:lpstr>
      <vt:lpstr>Employee Retention Credit</vt:lpstr>
      <vt:lpstr>Employee Retention Credit</vt:lpstr>
      <vt:lpstr>ERC Misconceptions</vt:lpstr>
      <vt:lpstr>ERC Misconceptions</vt:lpstr>
      <vt:lpstr>ERC Misconceptions</vt:lpstr>
      <vt:lpstr>ERC Misconceptions</vt:lpstr>
      <vt:lpstr>ERC Misconceptions</vt:lpstr>
      <vt:lpstr>ERC Misconceptions</vt:lpstr>
      <vt:lpstr>ERC Misconceptions</vt:lpstr>
      <vt:lpstr>ERC Misconceptions</vt:lpstr>
      <vt:lpstr>ERC Misconceptions</vt:lpstr>
      <vt:lpstr>ERC Misconceptions</vt:lpstr>
      <vt:lpstr>Cash Planning </vt:lpstr>
      <vt:lpstr>Cash Planning </vt:lpstr>
      <vt:lpstr>Cash Planning </vt:lpstr>
      <vt:lpstr>Closing Thoughts</vt:lpstr>
      <vt:lpstr>We Are Here To Help</vt:lpstr>
      <vt:lpstr>Questions &amp; Answers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COVID 19 webinar</dc:title>
  <dc:creator>Susan K. Storms</dc:creator>
  <cp:lastModifiedBy>Christopher J. Wittich</cp:lastModifiedBy>
  <cp:revision>957</cp:revision>
  <cp:lastPrinted>2020-04-09T04:20:04Z</cp:lastPrinted>
  <dcterms:created xsi:type="dcterms:W3CDTF">2020-03-31T21:56:16Z</dcterms:created>
  <dcterms:modified xsi:type="dcterms:W3CDTF">2023-01-06T15:18:34Z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0x010100AA53C54752637644988F9AD331168FD2</vt:lpwstr>
  </property>
</Properties>
</file>